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8c5186f4b38401d" /><Relationship Type="http://schemas.openxmlformats.org/officeDocument/2006/relationships/extended-properties" Target="/docProps/app.xml" Id="R9780b57865404c4f" /><Relationship Type="http://schemas.openxmlformats.org/officeDocument/2006/relationships/officeDocument" Target="/ppt/presentation.xml" Id="Rb2b49c5bf3964c0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7492ccae4694479"/>
  </p:sldMasterIdLst>
  <p:notesMasterIdLst>
    <p:notesMasterId xmlns:r="http://schemas.openxmlformats.org/officeDocument/2006/relationships" r:id="R420932eca0c645a2"/>
  </p:notesMasterIdLst>
  <p:sldIdLst>
    <p:sldId xmlns:r="http://schemas.openxmlformats.org/officeDocument/2006/relationships" id="256" r:id="Rf101417960aa4263"/>
    <p:sldId xmlns:r="http://schemas.openxmlformats.org/officeDocument/2006/relationships" id="257" r:id="R18af48e4c907403a"/>
    <p:sldId xmlns:r="http://schemas.openxmlformats.org/officeDocument/2006/relationships" id="258" r:id="R9b021d4184324940"/>
    <p:sldId xmlns:r="http://schemas.openxmlformats.org/officeDocument/2006/relationships" id="259" r:id="R8a8075df7c7d4bca"/>
    <p:sldId xmlns:r="http://schemas.openxmlformats.org/officeDocument/2006/relationships" id="260" r:id="Re8d02a23076b4e6f"/>
    <p:sldId xmlns:r="http://schemas.openxmlformats.org/officeDocument/2006/relationships" id="261" r:id="R3e67cc373c7b4438"/>
    <p:sldId xmlns:r="http://schemas.openxmlformats.org/officeDocument/2006/relationships" id="262" r:id="R9d85410ac95346db"/>
    <p:sldId xmlns:r="http://schemas.openxmlformats.org/officeDocument/2006/relationships" id="263" r:id="R91e6d9da934f495c"/>
    <p:sldId xmlns:r="http://schemas.openxmlformats.org/officeDocument/2006/relationships" id="264" r:id="R9ccbc3a4c1fd4bad"/>
    <p:sldId xmlns:r="http://schemas.openxmlformats.org/officeDocument/2006/relationships" id="265" r:id="R5ea66a8c2bb44b7a"/>
    <p:sldId xmlns:r="http://schemas.openxmlformats.org/officeDocument/2006/relationships" id="266" r:id="R555b2c82fd714e53"/>
    <p:sldId xmlns:r="http://schemas.openxmlformats.org/officeDocument/2006/relationships" id="267" r:id="R63912c88b36e4b0d"/>
    <p:sldId xmlns:r="http://schemas.openxmlformats.org/officeDocument/2006/relationships" id="268" r:id="Rc4d0f080a2154f38"/>
    <p:sldId xmlns:r="http://schemas.openxmlformats.org/officeDocument/2006/relationships" id="269" r:id="Re35cfd240b904750"/>
    <p:sldId xmlns:r="http://schemas.openxmlformats.org/officeDocument/2006/relationships" id="270" r:id="Recb2655130d24a54"/>
    <p:sldId xmlns:r="http://schemas.openxmlformats.org/officeDocument/2006/relationships" id="271" r:id="R2845fcaaab6b4864"/>
    <p:sldId xmlns:r="http://schemas.openxmlformats.org/officeDocument/2006/relationships" id="272" r:id="R0a64a464af7e4309"/>
    <p:sldId xmlns:r="http://schemas.openxmlformats.org/officeDocument/2006/relationships" id="273" r:id="R7c97bc5372a5421b"/>
    <p:sldId xmlns:r="http://schemas.openxmlformats.org/officeDocument/2006/relationships" id="274" r:id="R81e1384c8393448e"/>
    <p:sldId xmlns:r="http://schemas.openxmlformats.org/officeDocument/2006/relationships" id="275" r:id="R3be1af3daf8c4981"/>
    <p:sldId xmlns:r="http://schemas.openxmlformats.org/officeDocument/2006/relationships" id="276" r:id="Rfddd7f62a3af4a5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711719b753d497b" /><Relationship Type="http://schemas.openxmlformats.org/officeDocument/2006/relationships/slideMaster" Target="/ppt/slideMasters/slideMaster1.xml" Id="R97492ccae4694479" /><Relationship Type="http://schemas.openxmlformats.org/officeDocument/2006/relationships/notesMaster" Target="/ppt/notesMasters/notesMaster1.xml" Id="R420932eca0c645a2" /><Relationship Type="http://schemas.openxmlformats.org/officeDocument/2006/relationships/presProps" Target="/ppt/presProps.xml" Id="R17af4cdd0a474484" /><Relationship Type="http://schemas.openxmlformats.org/officeDocument/2006/relationships/tableStyles" Target="/ppt/tableStyles.xml" Id="R61ce74c9cb0c499d" /><Relationship Type="http://schemas.openxmlformats.org/officeDocument/2006/relationships/slide" Target="/ppt/slides/slide1.xml" Id="Rf101417960aa4263" /><Relationship Type="http://schemas.openxmlformats.org/officeDocument/2006/relationships/slide" Target="/ppt/slides/slide2.xml" Id="R18af48e4c907403a" /><Relationship Type="http://schemas.openxmlformats.org/officeDocument/2006/relationships/slide" Target="/ppt/slides/slide3.xml" Id="R9b021d4184324940" /><Relationship Type="http://schemas.openxmlformats.org/officeDocument/2006/relationships/slide" Target="/ppt/slides/slide4.xml" Id="R8a8075df7c7d4bca" /><Relationship Type="http://schemas.openxmlformats.org/officeDocument/2006/relationships/slide" Target="/ppt/slides/slide5.xml" Id="Re8d02a23076b4e6f" /><Relationship Type="http://schemas.openxmlformats.org/officeDocument/2006/relationships/slide" Target="/ppt/slides/slide6.xml" Id="R3e67cc373c7b4438" /><Relationship Type="http://schemas.openxmlformats.org/officeDocument/2006/relationships/slide" Target="/ppt/slides/slide7.xml" Id="R9d85410ac95346db" /><Relationship Type="http://schemas.openxmlformats.org/officeDocument/2006/relationships/slide" Target="/ppt/slides/slide8.xml" Id="R91e6d9da934f495c" /><Relationship Type="http://schemas.openxmlformats.org/officeDocument/2006/relationships/slide" Target="/ppt/slides/slide9.xml" Id="R9ccbc3a4c1fd4bad" /><Relationship Type="http://schemas.openxmlformats.org/officeDocument/2006/relationships/slide" Target="/ppt/slides/slide10.xml" Id="R5ea66a8c2bb44b7a" /><Relationship Type="http://schemas.openxmlformats.org/officeDocument/2006/relationships/slide" Target="/ppt/slides/slide11.xml" Id="R555b2c82fd714e53" /><Relationship Type="http://schemas.openxmlformats.org/officeDocument/2006/relationships/slide" Target="/ppt/slides/slide12.xml" Id="R63912c88b36e4b0d" /><Relationship Type="http://schemas.openxmlformats.org/officeDocument/2006/relationships/slide" Target="/ppt/slides/slide13.xml" Id="Rc4d0f080a2154f38" /><Relationship Type="http://schemas.openxmlformats.org/officeDocument/2006/relationships/slide" Target="/ppt/slides/slide14.xml" Id="Re35cfd240b904750" /><Relationship Type="http://schemas.openxmlformats.org/officeDocument/2006/relationships/slide" Target="/ppt/slides/slide15.xml" Id="Recb2655130d24a54" /><Relationship Type="http://schemas.openxmlformats.org/officeDocument/2006/relationships/slide" Target="/ppt/slides/slide16.xml" Id="R2845fcaaab6b4864" /><Relationship Type="http://schemas.openxmlformats.org/officeDocument/2006/relationships/slide" Target="/ppt/slides/slide17.xml" Id="R0a64a464af7e4309" /><Relationship Type="http://schemas.openxmlformats.org/officeDocument/2006/relationships/slide" Target="/ppt/slides/slide18.xml" Id="R7c97bc5372a5421b" /><Relationship Type="http://schemas.openxmlformats.org/officeDocument/2006/relationships/slide" Target="/ppt/slides/slide19.xml" Id="R81e1384c8393448e" /><Relationship Type="http://schemas.openxmlformats.org/officeDocument/2006/relationships/slide" Target="/ppt/slides/slide20.xml" Id="R3be1af3daf8c4981" /><Relationship Type="http://schemas.openxmlformats.org/officeDocument/2006/relationships/slide" Target="/ppt/slides/slide21.xml" Id="Rfddd7f62a3af4a5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5519f1f4c4c40f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e426d72517a488e" /><Relationship Type="http://schemas.openxmlformats.org/officeDocument/2006/relationships/notesMaster" Target="/ppt/notesMasters/notesMaster1.xml" Id="R32ef94658f74415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de1256babaf4f16" /><Relationship Type="http://schemas.openxmlformats.org/officeDocument/2006/relationships/notesMaster" Target="/ppt/notesMasters/notesMaster1.xml" Id="R1a23d8d9c7b5492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f09dc89bdca4499" /><Relationship Type="http://schemas.openxmlformats.org/officeDocument/2006/relationships/notesMaster" Target="/ppt/notesMasters/notesMaster1.xml" Id="Rf5fe6c8ff821466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161485203c14720" /><Relationship Type="http://schemas.openxmlformats.org/officeDocument/2006/relationships/notesMaster" Target="/ppt/notesMasters/notesMaster1.xml" Id="R39c09a5a20a94e7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3b9202235cd4e22" /><Relationship Type="http://schemas.openxmlformats.org/officeDocument/2006/relationships/notesMaster" Target="/ppt/notesMasters/notesMaster1.xml" Id="Rd3e930aca9aa444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9c4cf003ab748c0" /><Relationship Type="http://schemas.openxmlformats.org/officeDocument/2006/relationships/notesMaster" Target="/ppt/notesMasters/notesMaster1.xml" Id="Rf2bae815cc1048c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3647ab92dbf4a76" /><Relationship Type="http://schemas.openxmlformats.org/officeDocument/2006/relationships/notesMaster" Target="/ppt/notesMasters/notesMaster1.xml" Id="R364e43d6056c44c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cb418d0eeb54988" /><Relationship Type="http://schemas.openxmlformats.org/officeDocument/2006/relationships/notesMaster" Target="/ppt/notesMasters/notesMaster1.xml" Id="R0bd55242ea154b6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dca6381b1324d28" /><Relationship Type="http://schemas.openxmlformats.org/officeDocument/2006/relationships/notesMaster" Target="/ppt/notesMasters/notesMaster1.xml" Id="R398815584cf8418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475bb83b03d4522" /><Relationship Type="http://schemas.openxmlformats.org/officeDocument/2006/relationships/notesMaster" Target="/ppt/notesMasters/notesMaster1.xml" Id="R1a428df8996744f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977de1d90874257" /><Relationship Type="http://schemas.openxmlformats.org/officeDocument/2006/relationships/notesMaster" Target="/ppt/notesMasters/notesMaster1.xml" Id="Rcab1297211944be6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e3e4c39a54e34144" /><Relationship Type="http://schemas.openxmlformats.org/officeDocument/2006/relationships/notesMaster" Target="/ppt/notesMasters/notesMaster1.xml" Id="R0d22f396270c43cf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8fa1416f835340f9" /><Relationship Type="http://schemas.openxmlformats.org/officeDocument/2006/relationships/notesMaster" Target="/ppt/notesMasters/notesMaster1.xml" Id="R5636b1443590465c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5c87c9f922714253" /><Relationship Type="http://schemas.openxmlformats.org/officeDocument/2006/relationships/notesMaster" Target="/ppt/notesMasters/notesMaster1.xml" Id="R8a8fac84b9e54b67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63257faaeba24484" /><Relationship Type="http://schemas.openxmlformats.org/officeDocument/2006/relationships/notesMaster" Target="/ppt/notesMasters/notesMaster1.xml" Id="R50dd0711eb9e4cef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5c473a951fee4ebc" /><Relationship Type="http://schemas.openxmlformats.org/officeDocument/2006/relationships/notesMaster" Target="/ppt/notesMasters/notesMaster1.xml" Id="Re1b5f5f489924fae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6446173092204fcb" /><Relationship Type="http://schemas.openxmlformats.org/officeDocument/2006/relationships/notesMaster" Target="/ppt/notesMasters/notesMaster1.xml" Id="Rdcb036dfe240407a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509249feec554a35" /><Relationship Type="http://schemas.openxmlformats.org/officeDocument/2006/relationships/notesMaster" Target="/ppt/notesMasters/notesMaster1.xml" Id="R538a3e1391db4f25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76630c9252c04eb7" /><Relationship Type="http://schemas.openxmlformats.org/officeDocument/2006/relationships/notesMaster" Target="/ppt/notesMasters/notesMaster1.xml" Id="Ra3a8ef311684470e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91a8c3bd7c984270" /><Relationship Type="http://schemas.openxmlformats.org/officeDocument/2006/relationships/notesMaster" Target="/ppt/notesMasters/notesMaster1.xml" Id="R717fe8e8d73940f9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a3c96d90b86045e8" /><Relationship Type="http://schemas.openxmlformats.org/officeDocument/2006/relationships/notesMaster" Target="/ppt/notesMasters/notesMaster1.xml" Id="Rdd7cbea96ecd4a1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Brand proposal for Ian Herd. Hero is an AI-generated concept illustration, not the actual Kingston campus. No trademark clearance or ownership assertion.</a:t>
            </a:r>
          </a:p>
          <a:p xmlns:a="http://schemas.openxmlformats.org/drawingml/2006/main">
            <a:r>
              <a:t>Product sources: HALO_BIM_Plus_Command_MVP_2026-10-14.zip (README.md, qa/RESULTS-2026-10-14.md, orchestrator/src/catalog.js, integration/integration-map.md). Partnership and prices are proposed from the owner brief. Website: https://shc-halo-bim-plus.ian20twelve.chatgpt.site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Opportunity hypothesis based on owner brief. No measured customer savings or market-size claim. Avoid promising eliminated errors.</a:t>
            </a:r>
          </a:p>
          <a:p xmlns:a="http://schemas.openxmlformats.org/drawingml/2006/main">
            <a:r>
              <a:t>Product sources: HALO_BIM_Plus_Command_MVP_2026-10-14.zip (README.md, qa/RESULTS-2026-10-14.md, orchestrator/src/catalog.js, integration/integration-map.md). Partnership and prices are proposed from the owner brief. Website: https://shc-halo-bim-plus.ian20twelve.chatgpt.site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Target operating model. Prototype currently previews plans and simulates execution only.</a:t>
            </a:r>
          </a:p>
          <a:p xmlns:a="http://schemas.openxmlformats.org/drawingml/2006/main">
            <a:r>
              <a:t>Product sources: HALO_BIM_Plus_Command_MVP_2026-10-14.zip (README.md, qa/RESULTS-2026-10-14.md, orchestrator/src/catalog.js, integration/integration-map.md). Partnership and prices are proposed from the owner brief. Website: https://shc-halo-bim-plus.ian20twelve.chatgpt.site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HALO_BIM_Plus_Command_MVP_2026-10-14.zip, orchestrator/src/catalog.js, integration/integration-map.md. 30-department model is proposed, not a count of live executing agents.</a:t>
            </a:r>
          </a:p>
          <a:p xmlns:a="http://schemas.openxmlformats.org/drawingml/2006/main">
            <a:r>
              <a:t>Product sources: HALO_BIM_Plus_Command_MVP_2026-10-14.zip (README.md, qa/RESULTS-2026-10-14.md, orchestrator/src/catalog.js, integration/integration-map.md). Partnership and prices are proposed from the owner brief. Website: https://shc-halo-bim-plus.ian20twelve.chatgpt.site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First 10 routing domains in the recovered MVP. Domain-specific output still requires review. See source catalog.js.</a:t>
            </a:r>
          </a:p>
          <a:p xmlns:a="http://schemas.openxmlformats.org/drawingml/2006/main">
            <a:r>
              <a:t>Product sources: HALO_BIM_Plus_Command_MVP_2026-10-14.zip (README.md, qa/RESULTS-2026-10-14.md, orchestrator/src/catalog.js, integration/integration-map.md). Partnership and prices are proposed from the owner brief. Website: https://shc-halo-bim-plus.ian20twelve.chatgpt.site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Domains 11–19 exist as command routes. Domain 20 is a proposed specialist expansion. HR and Charity labels do not prove live MVP execution.</a:t>
            </a:r>
          </a:p>
          <a:p xmlns:a="http://schemas.openxmlformats.org/drawingml/2006/main">
            <a:r>
              <a:t>Product sources: HALO_BIM_Plus_Command_MVP_2026-10-14.zip (README.md, qa/RESULTS-2026-10-14.md, orchestrator/src/catalog.js, integration/integration-map.md). Partnership and prices are proposed from the owner brief. Website: https://shc-halo-bim-plus.ian20twelve.chatgpt.site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All 10 functions on this slide are proposed commercial specialist expansions. They have not been evidenced as implemented MVP agents.</a:t>
            </a:r>
          </a:p>
          <a:p xmlns:a="http://schemas.openxmlformats.org/drawingml/2006/main">
            <a:r>
              <a:t>Product sources: HALO_BIM_Plus_Command_MVP_2026-10-14.zip (README.md, qa/RESULTS-2026-10-14.md, orchestrator/src/catalog.js, integration/integration-map.md). Partnership and prices are proposed from the owner brief. Website: https://shc-halo-bim-plus.ian20twelve.chatgpt.site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Proposed production design based on integration-map.md and MVP release boundaries. Retrieval and role instructions are not proof of model retraining or professional licensure.</a:t>
            </a:r>
          </a:p>
          <a:p xmlns:a="http://schemas.openxmlformats.org/drawingml/2006/main">
            <a:r>
              <a:t>Product sources: HALO_BIM_Plus_Command_MVP_2026-10-14.zip (README.md, qa/RESULTS-2026-10-14.md, orchestrator/src/catalog.js, integration/integration-map.md). Partnership and prices are proposed from the owner brief. Website: https://shc-halo-bim-plus.ian20twelve.chatgpt.site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Illustrative future workflow. Automated BIM parsing, model federation and bidirectional BIM authoring are not verified in the MVP.</a:t>
            </a:r>
          </a:p>
          <a:p xmlns:a="http://schemas.openxmlformats.org/drawingml/2006/main">
            <a:r>
              <a:t>Product sources: HALO_BIM_Plus_Command_MVP_2026-10-14.zip (README.md, qa/RESULTS-2026-10-14.md, orchestrator/src/catalog.js, integration/integration-map.md). Partnership and prices are proposed from the owner brief. Website: https://shc-halo-bim-plus.ian20twelve.chatgpt.site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Presenter: open the deployed website and run all three demo scenarios. Clearly explain simulation label and approval gate. Free-text entries select a scripted example, not live AI reasoning.</a:t>
            </a:r>
          </a:p>
          <a:p xmlns:a="http://schemas.openxmlformats.org/drawingml/2006/main">
            <a:r>
              <a:t>Product sources: HALO_BIM_Plus_Command_MVP_2026-10-14.zip (README.md, qa/RESULTS-2026-10-14.md, orchestrator/src/catalog.js, integration/integration-map.md). Partnership and prices are proposed from the owner brief. Website: https://shc-halo-bim-plus.ian20twelve.chatgpt.site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All inputs are assumptions, not observed results. 8 people x 6 hours/week x 46 weeks = 2,208 net hours. At CAD 85/hour: CAD 187,680 capacity value. Annual subscription CAD 36,000 plus onboarding CAD 15,000 = CAD 51,000. Net first-year value CAD 136,680. ROI = 136,680/51,000 = 268%. Include review time in net hours. Capacity value is not automatically cash or staff-cost reduction. Error/delay savings excluded.</a:t>
            </a:r>
          </a:p>
          <a:p xmlns:a="http://schemas.openxmlformats.org/drawingml/2006/main">
            <a:r>
              <a:t>Product sources: HALO_BIM_Plus_Command_MVP_2026-10-14.zip (README.md, qa/RESULTS-2026-10-14.md, orchestrator/src/catalog.js, integration/integration-map.md). Partnership and prices are proposed from the owner brief. Website: https://shc-halo-bim-plus.ian20twelve.chatgpt.site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Assumptions held: 8 people, 46 weeks, CAD 85/hour, CAD 51,000 first-year cost. 2/4/6 net hours saved per week yields 736/1,472/2,208 hours and CAD 62,560/125,120/187,680 capacity value. Break-even net hours/year = 51,000/85 = 600. Per person per week = 600/(8*46) = 1.63. No cash savings guarantee.</a:t>
            </a:r>
          </a:p>
          <a:p xmlns:a="http://schemas.openxmlformats.org/drawingml/2006/main">
            <a:r>
              <a:t>Product sources: HALO_BIM_Plus_Command_MVP_2026-10-14.zip (README.md, qa/RESULTS-2026-10-14.md, orchestrator/src/catalog.js, integration/integration-map.md). Partnership and prices are proposed from the owner brief. Website: https://shc-halo-bim-plus.ian20twelve.chatgpt.site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Recommended negotiation anchors, not approved prices or available service commitments. All CAD, taxes excluded. Pilot CAD 12,000, 8 weeks after readiness, one project, capped usage, paid portion credit toward first annual contract if agreed. Regional CAD 3,000/month plus CAD 15,000 onboarding, 3 active projects, 10 named users. Portfolio CAD 6,000/month plus CAD 25,000 onboarding, 10 active projects, 25 named users. Define storage/compute caps, support, overages, data scope and termination before signing. Service pricing requires cost validation.</a:t>
            </a:r>
          </a:p>
          <a:p xmlns:a="http://schemas.openxmlformats.org/drawingml/2006/main">
            <a:r>
              <a:t>Product sources: HALO_BIM_Plus_Command_MVP_2026-10-14.zip (README.md, qa/RESULTS-2026-10-14.md, orchestrator/src/catalog.js, integration/integration-map.md). Partnership and prices are proposed from the owner brief. Website: https://shc-halo-bim-plus.ian20twelve.chatgpt.site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Owner-directed partnership structure developed for discussion. Legal entities, IP ownership, mandates, affordability definition and commercial terms require confirmation. This presentation is not an agreement.</a:t>
            </a:r>
          </a:p>
          <a:p xmlns:a="http://schemas.openxmlformats.org/drawingml/2006/main">
            <a:r>
              <a:t>Product sources: HALO_BIM_Plus_Command_MVP_2026-10-14.zip (README.md, qa/RESULTS-2026-10-14.md, orchestrator/src/catalog.js, integration/integration-map.md). Partnership and prices are proposed from the owner brief. Website: https://shc-halo-bim-plus.ian20twelve.chatgpt.site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Proposed negotiation structure. No legal advice or assertion that any contract, partnership or nonprofit status exists.</a:t>
            </a:r>
          </a:p>
          <a:p xmlns:a="http://schemas.openxmlformats.org/drawingml/2006/main">
            <a:r>
              <a:t>Product sources: HALO_BIM_Plus_Command_MVP_2026-10-14.zip (README.md, qa/RESULTS-2026-10-14.md, orchestrator/src/catalog.js, integration/integration-map.md). Partnership and prices are proposed from the owner brief. Website: https://shc-halo-bim-plus.ian20twelve.chatgpt.site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owner brief and visible prior project context. Campus remains proposed. No land acquisition, approved planning, funding award, tax status, exemption, unit count or budget presented as confirmed.</a:t>
            </a:r>
          </a:p>
          <a:p xmlns:a="http://schemas.openxmlformats.org/drawingml/2006/main">
            <a:r>
              <a:t>Product sources: HALO_BIM_Plus_Command_MVP_2026-10-14.zip (README.md, qa/RESULTS-2026-10-14.md, orchestrator/src/catalog.js, integration/integration-map.md). Partnership and prices are proposed from the owner brief. Website: https://shc-halo-bim-plus.ian20twelve.chatgpt.site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Recommended pilot protocol and proposed thresholds. Start only after controlled release gates and partner readiness. Sample at least 20 comparable tasks across 3 workflows. Targets are not current performance. Count review/rework and onboarding separately. Acceptance does not mean error-free or professional certification.</a:t>
            </a:r>
          </a:p>
          <a:p xmlns:a="http://schemas.openxmlformats.org/drawingml/2006/main">
            <a:r>
              <a:t>Product sources: HALO_BIM_Plus_Command_MVP_2026-10-14.zip (README.md, qa/RESULTS-2026-10-14.md, orchestrator/src/catalog.js, integration/integration-map.md). Partnership and prices are proposed from the owner brief. Website: https://shc-halo-bim-plus.ian20twelve.chatgpt.site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zip README.md and qa/RESULTS-2026-10-14.md. Recorded run 2026-10-14T15:15:27Z. Tests are prototype tests. They do not establish production readiness, live agents or security certification.</a:t>
            </a:r>
          </a:p>
          <a:p xmlns:a="http://schemas.openxmlformats.org/drawingml/2006/main">
            <a:r>
              <a:t>Product sources: HALO_BIM_Plus_Command_MVP_2026-10-14.zip (README.md, qa/RESULTS-2026-10-14.md, orchestrator/src/catalog.js, integration/integration-map.md). Partnership and prices are proposed from the owner brief. Website: https://shc-halo-bim-plus.ian20twelve.chatgpt.site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Commercial recommendation. No customers, signed design partners or operating revenues evidenced. Customer metrics: accepted tasks, net hours, retained projects, cost/project, review load, paid conversion and housing milestones.</a:t>
            </a:r>
          </a:p>
          <a:p xmlns:a="http://schemas.openxmlformats.org/drawingml/2006/main">
            <a:r>
              <a:t>Product sources: HALO_BIM_Plus_Command_MVP_2026-10-14.zip (README.md, qa/RESULTS-2026-10-14.md, orchestrator/src/catalog.js, integration/integration-map.md). Partnership and prices are proposed from the owner brief. Website: https://shc-halo-bim-plus.ian20twelve.chatgpt.site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Presenter close: seek an expression of interest, not a commitment based on an unverified live product. Use interactive website to export a partner intake brief.</a:t>
            </a:r>
          </a:p>
          <a:p xmlns:a="http://schemas.openxmlformats.org/drawingml/2006/main">
            <a:r>
              <a:t>Product sources: HALO_BIM_Plus_Command_MVP_2026-10-14.zip (README.md, qa/RESULTS-2026-10-14.md, orchestrator/src/catalog.js, integration/integration-map.md). Partnership and prices are proposed from the owner brief. Website: https://shc-halo-bim-plus.ian20twelve.chatgpt.site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Brand proposal. Wordmark uses the HALO name and BIM+ suffix. BIM+ is product branding and does not imply certified BIM functionality. Mark and name require normal ownership/trademark clearance before public commercial launch.</a:t>
            </a:r>
          </a:p>
          <a:p xmlns:a="http://schemas.openxmlformats.org/drawingml/2006/main">
            <a:r>
              <a:t>Product sources: HALO_BIM_Plus_Command_MVP_2026-10-14.zip (README.md, qa/RESULTS-2026-10-14.md, orchestrator/src/catalog.js, integration/integration-map.md). Partnership and prices are proposed from the owner brief. Website: https://shc-halo-bim-plus.ian20twelve.chatgpt.site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fa19ee396c54b35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6e1eb7b1d7e468e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5a8d8d6a83346d4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62f7329a6834b98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f35f998487440ca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78606cbe8c1452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15B5E93-187D-4270-AA20-9F1D14AFB3E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7C5187EF-7DA6-4FD7-B4D8-76531CFDE904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90E1C0AB-1521-4252-8311-73B1B20F977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6284919-5E94-4C29-A6B1-5550CB59FC6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F72E8038-DAF9-4BF7-8369-89E35D87FE6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EA89B83D-040D-4028-A1AE-17C83CC4864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87231BCB-EA7A-435F-81C7-719B0EB84D5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5D90CC4B-7847-4359-B9AA-0BCBC5AD6F6F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0108221-ABF7-48C7-82D1-3D7DEDBC102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ED60D992-886A-4930-BB92-1CBAC3C4AB7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09adc3a64a5477f" /><Relationship Type="http://schemas.openxmlformats.org/officeDocument/2006/relationships/slideLayout" Target="/ppt/slideLayouts/slideLayout1.xml" Id="Rdc6088174a264f2f" /><Relationship Type="http://schemas.openxmlformats.org/officeDocument/2006/relationships/slideLayout" Target="/ppt/slideLayouts/slideLayout2.xml" Id="Refe37d77ac0a4002" /><Relationship Type="http://schemas.openxmlformats.org/officeDocument/2006/relationships/slideLayout" Target="/ppt/slideLayouts/slideLayout3.xml" Id="Radbeb5e6931c4762" /><Relationship Type="http://schemas.openxmlformats.org/officeDocument/2006/relationships/slideLayout" Target="/ppt/slideLayouts/slideLayout4.xml" Id="R0d28141d174b46bb" /><Relationship Type="http://schemas.openxmlformats.org/officeDocument/2006/relationships/slideLayout" Target="/ppt/slideLayouts/slideLayout5.xml" Id="R69b2ee8db1b64153" /><Relationship Type="http://schemas.openxmlformats.org/officeDocument/2006/relationships/slideLayout" Target="/ppt/slideLayouts/slideLayout6.xml" Id="R49ea9185d84a4cc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c6088174a264f2f"/>
    <p:sldLayoutId xmlns:r="http://schemas.openxmlformats.org/officeDocument/2006/relationships" id="2147483650" r:id="Refe37d77ac0a4002"/>
    <p:sldLayoutId xmlns:r="http://schemas.openxmlformats.org/officeDocument/2006/relationships" id="2147483651" r:id="Radbeb5e6931c4762"/>
    <p:sldLayoutId xmlns:r="http://schemas.openxmlformats.org/officeDocument/2006/relationships" id="2147483652" r:id="R0d28141d174b46bb"/>
    <p:sldLayoutId xmlns:r="http://schemas.openxmlformats.org/officeDocument/2006/relationships" id="2147483653" r:id="R69b2ee8db1b64153"/>
    <p:sldLayoutId xmlns:r="http://schemas.openxmlformats.org/officeDocument/2006/relationships" id="2147483654" r:id="R49ea9185d84a4cc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5f6158db9e940f8" /><Relationship Type="http://schemas.openxmlformats.org/officeDocument/2006/relationships/image" Target="/ppt/media/image.png" Id="Rb168a75d75b24b57" /><Relationship Type="http://schemas.openxmlformats.org/officeDocument/2006/relationships/notesSlide" Target="/ppt/notesSlides/notesSlide1.xml" Id="Rdb4b8e4f6df44ba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e9877ad3d624a3a" /><Relationship Type="http://schemas.openxmlformats.org/officeDocument/2006/relationships/notesSlide" Target="/ppt/notesSlides/notesSlide2.xml" Id="R743b1ab231e14ad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e17dee5c0ab4521" /><Relationship Type="http://schemas.openxmlformats.org/officeDocument/2006/relationships/notesSlide" Target="/ppt/notesSlides/notesSlide3.xml" Id="Rcb581355f7ef45c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ce6f20365e049ea" /><Relationship Type="http://schemas.openxmlformats.org/officeDocument/2006/relationships/notesSlide" Target="/ppt/notesSlides/notesSlide4.xml" Id="Rd753c9009c694d3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ef62630e4df4b8a" /><Relationship Type="http://schemas.openxmlformats.org/officeDocument/2006/relationships/notesSlide" Target="/ppt/notesSlides/notesSlide5.xml" Id="R19619aaca7ef45e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db5c86731d04dd8" /><Relationship Type="http://schemas.openxmlformats.org/officeDocument/2006/relationships/notesSlide" Target="/ppt/notesSlides/notesSlide6.xml" Id="R0eebaba4c935401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c205267ef5f4aad" /><Relationship Type="http://schemas.openxmlformats.org/officeDocument/2006/relationships/notesSlide" Target="/ppt/notesSlides/notesSlide7.xml" Id="Rec656c7cc5db443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df27bd7972541c3" /><Relationship Type="http://schemas.openxmlformats.org/officeDocument/2006/relationships/notesSlide" Target="/ppt/notesSlides/notesSlide8.xml" Id="Rfa83f9585731472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3a0995e3e534eeb" /><Relationship Type="http://schemas.openxmlformats.org/officeDocument/2006/relationships/notesSlide" Target="/ppt/notesSlides/notesSlide9.xml" Id="R4e985b77482a44a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c60e7e1f56a49ab" /><Relationship Type="http://schemas.openxmlformats.org/officeDocument/2006/relationships/notesSlide" Target="/ppt/notesSlides/notesSlide10.xml" Id="R8ea811143acf4a5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c8c2b591ccb4c82" /><Relationship Type="http://schemas.openxmlformats.org/officeDocument/2006/relationships/notesSlide" Target="/ppt/notesSlides/notesSlide11.xml" Id="R241c366b585245c2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59878ae94644e7f" /><Relationship Type="http://schemas.openxmlformats.org/officeDocument/2006/relationships/notesSlide" Target="/ppt/notesSlides/notesSlide12.xml" Id="R469fa5082f6b4b80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ab8ff95ee3f4aee" /><Relationship Type="http://schemas.openxmlformats.org/officeDocument/2006/relationships/notesSlide" Target="/ppt/notesSlides/notesSlide13.xml" Id="R7267a0edf774459d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a699241855d4cff" /><Relationship Type="http://schemas.openxmlformats.org/officeDocument/2006/relationships/notesSlide" Target="/ppt/notesSlides/notesSlide14.xml" Id="R6fb0637daeb04227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5d01431c3e641d4" /><Relationship Type="http://schemas.openxmlformats.org/officeDocument/2006/relationships/notesSlide" Target="/ppt/notesSlides/notesSlide15.xml" Id="R3822db45cd4246fb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06a762167b14a18" /><Relationship Type="http://schemas.openxmlformats.org/officeDocument/2006/relationships/notesSlide" Target="/ppt/notesSlides/notesSlide16.xml" Id="R46c3419d2f454ece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b4c499fde954603" /><Relationship Type="http://schemas.openxmlformats.org/officeDocument/2006/relationships/notesSlide" Target="/ppt/notesSlides/notesSlide17.xml" Id="Ref9f1de52e1d4ce0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cc8bdb2ef764370" /><Relationship Type="http://schemas.openxmlformats.org/officeDocument/2006/relationships/notesSlide" Target="/ppt/notesSlides/notesSlide18.xml" Id="Rca7d5f5e513d486c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076e7342e1a4da0" /><Relationship Type="http://schemas.openxmlformats.org/officeDocument/2006/relationships/notesSlide" Target="/ppt/notesSlides/notesSlide19.xml" Id="Ra1045e3b828d462f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c6c284121684d09" /><Relationship Type="http://schemas.openxmlformats.org/officeDocument/2006/relationships/notesSlide" Target="/ppt/notesSlides/notesSlide20.xml" Id="Re8de9be159724c75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ad712d90db94a25" /><Relationship Type="http://schemas.openxmlformats.org/officeDocument/2006/relationships/notesSlide" Target="/ppt/notesSlides/notesSlide21.xml" Id="R6c02d3a37cd94ef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8152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8B84C6-88BB-4E84-AA2F-9B66C1EDB75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68a75d75b24b57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text-0">
            <a:extLst xmlns:a="http://schemas.openxmlformats.org/drawingml/2006/main">
              <a:ext uri="{FF2B5EF4-FFF2-40B4-BE49-F238E27FC236}">
                <a16:creationId xmlns:a16="http://schemas.microsoft.com/office/drawing/2014/main" id="{232C876A-F854-4531-A015-A467B955B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762000"/>
            <a:ext cx="209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1">
                <a:solidFill>
                  <a:srgbClr val="D6B87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950" b="1">
                <a:solidFill>
                  <a:srgbClr val="D6B87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D6B878"/>
                </a:solidFill>
                <a:latin typeface="DejaVu Sans"/>
                <a:ea typeface="DejaVu Sans"/>
                <a:cs typeface="DejaVu Sans"/>
              </a:rPr>
              <a:t>SHC</a:t>
            </a:r>
          </a:p>
        </p:txBody>
      </p:sp>
      <p:sp>
        <p:nvSpPr>
          <p:cNvPr id="3" name="text-1">
            <a:extLst xmlns:a="http://schemas.openxmlformats.org/drawingml/2006/main">
              <a:ext uri="{FF2B5EF4-FFF2-40B4-BE49-F238E27FC236}">
                <a16:creationId xmlns:a16="http://schemas.microsoft.com/office/drawing/2014/main" id="{C2D4E7B9-B2F2-443A-B847-B995F464E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409700"/>
            <a:ext cx="6096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5400" b="1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5400" b="1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pPr>
            <a:r>
              <a:rPr sz="5400" b="1">
                <a:solidFill>
                  <a:srgbClr val="F3F0E9"/>
                </a:solidFill>
                <a:latin typeface="DejaVu Sans"/>
                <a:ea typeface="DejaVu Sans"/>
                <a:cs typeface="DejaVu Sans"/>
              </a:rPr>
              <a:t>HALO BIM+</a:t>
            </a:r>
          </a:p>
        </p:txBody>
      </p:sp>
      <p:sp>
        <p:nvSpPr>
          <p:cNvPr id="4" name="text-2">
            <a:extLst xmlns:a="http://schemas.openxmlformats.org/drawingml/2006/main">
              <a:ext uri="{FF2B5EF4-FFF2-40B4-BE49-F238E27FC236}">
                <a16:creationId xmlns:a16="http://schemas.microsoft.com/office/drawing/2014/main" id="{65221E2E-8279-4D57-86CE-591937C30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05100"/>
            <a:ext cx="6000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850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850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pPr>
            <a:r>
              <a:rPr sz="2850" b="0">
                <a:solidFill>
                  <a:srgbClr val="F3F0E9"/>
                </a:solidFill>
                <a:latin typeface="DejaVu Sans"/>
                <a:ea typeface="DejaVu Sans"/>
                <a:cs typeface="DejaVu Sans"/>
              </a:rPr>
              <a:t>Development intelligence.</a:t>
            </a:r>
          </a:p>
          <a:p xmlns:a="http://schemas.openxmlformats.org/drawingml/2006/main">
            <a:pPr>
              <a:defRPr sz="2850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pPr>
            <a:r>
              <a:rPr sz="2850" b="0">
                <a:solidFill>
                  <a:srgbClr val="F3F0E9"/>
                </a:solidFill>
                <a:latin typeface="DejaVu Sans"/>
                <a:ea typeface="DejaVu Sans"/>
                <a:cs typeface="DejaVu Sans"/>
              </a:rPr>
              <a:t>Accountable execution.</a:t>
            </a:r>
          </a:p>
        </p:txBody>
      </p:sp>
      <p:sp>
        <p:nvSpPr>
          <p:cNvPr id="5" name="text-3">
            <a:extLst xmlns:a="http://schemas.openxmlformats.org/drawingml/2006/main">
              <a:ext uri="{FF2B5EF4-FFF2-40B4-BE49-F238E27FC236}">
                <a16:creationId xmlns:a16="http://schemas.microsoft.com/office/drawing/2014/main" id="{B040D4A6-C4CB-4D8F-B8DF-57E65B325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143500"/>
            <a:ext cx="6000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D6B87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D6B878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D6B878"/>
                </a:solidFill>
                <a:latin typeface="DejaVu Sans"/>
                <a:ea typeface="DejaVu Sans"/>
                <a:cs typeface="DejaVu Sans"/>
              </a:rPr>
              <a:t>Developer partnership presentation</a:t>
            </a:r>
          </a:p>
        </p:txBody>
      </p:sp>
      <p:sp>
        <p:nvSpPr>
          <p:cNvPr id="6" name="text-4">
            <a:extLst xmlns:a="http://schemas.openxmlformats.org/drawingml/2006/main">
              <a:ext uri="{FF2B5EF4-FFF2-40B4-BE49-F238E27FC236}">
                <a16:creationId xmlns:a16="http://schemas.microsoft.com/office/drawing/2014/main" id="{FA63E7FF-0FFF-466E-B157-D4635AFE5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048375"/>
            <a:ext cx="619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9BAAB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9BAAB8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9BAAB8"/>
                </a:solidFill>
                <a:latin typeface="DejaVu Sans"/>
                <a:ea typeface="DejaVu Sans"/>
                <a:cs typeface="DejaVu Sans"/>
              </a:rPr>
              <a:t>October 2026 · Concept illustration</a:t>
            </a:r>
          </a:p>
        </p:txBody>
      </p:sp>
    </p:spTree>
    <p:extLst>
      <p:ext uri="{BB962C8B-B14F-4D97-AF65-F5344CB8AC3E}">
        <p14:creationId xmlns:p14="http://schemas.microsoft.com/office/powerpoint/2010/main" val="120079040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8152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0">
            <a:extLst xmlns:a="http://schemas.openxmlformats.org/drawingml/2006/main">
              <a:ext uri="{FF2B5EF4-FFF2-40B4-BE49-F238E27FC236}">
                <a16:creationId xmlns:a16="http://schemas.microsoft.com/office/drawing/2014/main" id="{BCEF6B9A-E977-446B-B30E-713206080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33375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1">
                <a:solidFill>
                  <a:srgbClr val="D6B87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00" b="1">
                <a:solidFill>
                  <a:srgbClr val="D6B87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D6B878"/>
                </a:solidFill>
                <a:latin typeface="DejaVu Sans"/>
                <a:ea typeface="DejaVu Sans"/>
                <a:cs typeface="DejaVu Sans"/>
              </a:rPr>
              <a:t>SHC HALO BIM+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9BA6F86C-854F-47C0-9E9A-2751712E9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857250"/>
            <a:ext cx="10953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300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pPr>
            <a:r>
              <a:rPr sz="3300" b="0">
                <a:solidFill>
                  <a:srgbClr val="F3F0E9"/>
                </a:solidFill>
                <a:latin typeface="DejaVu Sans"/>
                <a:ea typeface="DejaVu Sans"/>
                <a:cs typeface="DejaVu Sans"/>
              </a:rPr>
              <a:t>The developer opportunity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F438C53F-0875-4091-99B1-188E4FA03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286500"/>
            <a:ext cx="8096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9BAAB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9BAAB8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9BAAB8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EB4B4125-FEF2-415B-A6CC-2DEAF75DF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57375"/>
            <a:ext cx="10668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0">
                <a:solidFill>
                  <a:srgbClr val="D6B87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250" b="0">
                <a:solidFill>
                  <a:srgbClr val="D6B878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D6B878"/>
                </a:solidFill>
                <a:latin typeface="DejaVu Sans"/>
                <a:ea typeface="DejaVu Sans"/>
                <a:cs typeface="DejaVu Sans"/>
              </a:rPr>
              <a:t>Thousands of hours are the target. Evidence is the test.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85A37B12-F12E-4DDA-812F-F96624568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857500"/>
            <a:ext cx="1052512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rPr>
              <a:t>Development teams repeatedly assemble the same project context across files, meetings and specialist reviews.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26427E9A-1B0C-40C3-B0FE-EE7BCB0FA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876675"/>
            <a:ext cx="1052512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rPr>
              <a:t>HALO aims to reduce preparation time and expose missed dependencies before they become expensive changes.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E1E23754-1D40-4EEE-A143-2BACBE597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895850"/>
            <a:ext cx="1052512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rPr>
              <a:t>A paid pilot will measure time saved, review effort and accepted output quality.</a:t>
            </a:r>
          </a:p>
        </p:txBody>
      </p:sp>
    </p:spTree>
    <p:extLst>
      <p:ext uri="{BB962C8B-B14F-4D97-AF65-F5344CB8AC3E}">
        <p14:creationId xmlns:p14="http://schemas.microsoft.com/office/powerpoint/2010/main" val="149356739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8152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0">
            <a:extLst xmlns:a="http://schemas.openxmlformats.org/drawingml/2006/main">
              <a:ext uri="{FF2B5EF4-FFF2-40B4-BE49-F238E27FC236}">
                <a16:creationId xmlns:a16="http://schemas.microsoft.com/office/drawing/2014/main" id="{1E8A036B-5B7C-49A1-B9AB-004826F5A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33375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1">
                <a:solidFill>
                  <a:srgbClr val="D6B87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00" b="1">
                <a:solidFill>
                  <a:srgbClr val="D6B87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D6B878"/>
                </a:solidFill>
                <a:latin typeface="DejaVu Sans"/>
                <a:ea typeface="DejaVu Sans"/>
                <a:cs typeface="DejaVu Sans"/>
              </a:rPr>
              <a:t>SHC HALO BIM+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7527A3F1-654F-497E-8EB8-A1125953F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857250"/>
            <a:ext cx="10953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300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pPr>
            <a:r>
              <a:rPr sz="3300" b="0">
                <a:solidFill>
                  <a:srgbClr val="F3F0E9"/>
                </a:solidFill>
                <a:latin typeface="DejaVu Sans"/>
                <a:ea typeface="DejaVu Sans"/>
                <a:cs typeface="DejaVu Sans"/>
              </a:rPr>
              <a:t>Development management infrastructure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66CF403A-1789-4737-AEB5-E153C931A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286500"/>
            <a:ext cx="8096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9BAAB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9BAAB8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9BAAB8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79C86429-C2D6-4BBC-9708-BD4F32620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57375"/>
            <a:ext cx="10668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0">
                <a:solidFill>
                  <a:srgbClr val="D6B87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250" b="0">
                <a:solidFill>
                  <a:srgbClr val="D6B878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D6B878"/>
                </a:solidFill>
                <a:latin typeface="DejaVu Sans"/>
                <a:ea typeface="DejaVu Sans"/>
                <a:cs typeface="DejaVu Sans"/>
              </a:rPr>
              <a:t>A shared project record connects knowledge to action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D07625B3-40D2-481D-8679-0EB95DA39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857500"/>
            <a:ext cx="1052512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rPr>
              <a:t>Owner instructions become scoped work with a project, source revision, manager and deliverable.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0C061ADE-0C0E-40FF-8249-810477AEC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876675"/>
            <a:ext cx="1052512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rPr>
              <a:t>Department handoffs carry the evidence and dependencies each specialist needs.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917B0EE9-601F-4F84-891D-9F457A936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895850"/>
            <a:ext cx="1052512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rPr>
              <a:t>Decision history preserves why an assumption changed and who authorized the next step.</a:t>
            </a:r>
          </a:p>
        </p:txBody>
      </p:sp>
    </p:spTree>
    <p:extLst>
      <p:ext uri="{BB962C8B-B14F-4D97-AF65-F5344CB8AC3E}">
        <p14:creationId xmlns:p14="http://schemas.microsoft.com/office/powerpoint/2010/main" val="153287053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8152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0">
            <a:extLst xmlns:a="http://schemas.openxmlformats.org/drawingml/2006/main">
              <a:ext uri="{FF2B5EF4-FFF2-40B4-BE49-F238E27FC236}">
                <a16:creationId xmlns:a16="http://schemas.microsoft.com/office/drawing/2014/main" id="{44A95548-2D33-4585-B007-1849D66B2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33375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1">
                <a:solidFill>
                  <a:srgbClr val="D6B87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00" b="1">
                <a:solidFill>
                  <a:srgbClr val="D6B87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D6B878"/>
                </a:solidFill>
                <a:latin typeface="DejaVu Sans"/>
                <a:ea typeface="DejaVu Sans"/>
                <a:cs typeface="DejaVu Sans"/>
              </a:rPr>
              <a:t>SHC HALO BIM+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FBB204AD-DE9A-4D30-B667-DD3903F67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857250"/>
            <a:ext cx="10953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300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pPr>
            <a:r>
              <a:rPr sz="3300" b="0">
                <a:solidFill>
                  <a:srgbClr val="F3F0E9"/>
                </a:solidFill>
                <a:latin typeface="DejaVu Sans"/>
                <a:ea typeface="DejaVu Sans"/>
                <a:cs typeface="DejaVu Sans"/>
              </a:rPr>
              <a:t>The commercial architecture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8D005469-14F6-453B-A372-0D1C40789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286500"/>
            <a:ext cx="8096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9BAAB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9BAAB8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9BAAB8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10C05519-A91B-4D21-9393-5101BE207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57375"/>
            <a:ext cx="10668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0">
                <a:solidFill>
                  <a:srgbClr val="D6B87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250" b="0">
                <a:solidFill>
                  <a:srgbClr val="D6B878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D6B878"/>
                </a:solidFill>
                <a:latin typeface="DejaVu Sans"/>
                <a:ea typeface="DejaVu Sans"/>
                <a:cs typeface="DejaVu Sans"/>
              </a:rPr>
              <a:t>30 departments under one operating model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438955C6-0694-4D59-B042-B066EB69A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857500"/>
            <a:ext cx="1052512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rPr>
              <a:t>19 routing domains exist in the recovered command MVP.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83FDC88A-1D56-4700-B865-D5B306416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876675"/>
            <a:ext cx="1052512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rPr>
              <a:t>11 additional specialist functions complete the proposed commercial department model.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BD49C266-030E-4BC4-9DEB-ED523C149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895850"/>
            <a:ext cx="1052512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rPr>
              <a:t>Existing HR and Charity domains have adapter contracts. Live integration through this MVP remains a release task.</a:t>
            </a:r>
          </a:p>
        </p:txBody>
      </p:sp>
    </p:spTree>
    <p:extLst>
      <p:ext uri="{BB962C8B-B14F-4D97-AF65-F5344CB8AC3E}">
        <p14:creationId xmlns:p14="http://schemas.microsoft.com/office/powerpoint/2010/main" val="114250945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8152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text-0">
            <a:extLst xmlns:a="http://schemas.openxmlformats.org/drawingml/2006/main">
              <a:ext uri="{FF2B5EF4-FFF2-40B4-BE49-F238E27FC236}">
                <a16:creationId xmlns:a16="http://schemas.microsoft.com/office/drawing/2014/main" id="{B703A316-C0C6-46AF-A72E-34D4B9985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33375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1">
                <a:solidFill>
                  <a:srgbClr val="D6B87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00" b="1">
                <a:solidFill>
                  <a:srgbClr val="D6B87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D6B878"/>
                </a:solidFill>
                <a:latin typeface="DejaVu Sans"/>
                <a:ea typeface="DejaVu Sans"/>
                <a:cs typeface="DejaVu Sans"/>
              </a:rPr>
              <a:t>SHC HALO BIM+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7F01385D-C145-4B33-92AA-E186A3446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857250"/>
            <a:ext cx="10953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300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pPr>
            <a:r>
              <a:rPr sz="3300" b="0">
                <a:solidFill>
                  <a:srgbClr val="F3F0E9"/>
                </a:solidFill>
                <a:latin typeface="DejaVu Sans"/>
                <a:ea typeface="DejaVu Sans"/>
                <a:cs typeface="DejaVu Sans"/>
              </a:rPr>
              <a:t>Departments 01–10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0E44779D-443F-43A3-ABC6-D97324B61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286500"/>
            <a:ext cx="8096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9BAAB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9BAAB8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9BAAB8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136A8F-4CC5-4BE5-91D9-26348841B5C6}"/>
              </a:ext>
            </a:extLst>
          </p:cNvPr>
          <p:cNvGraphicFramePr/>
          <p:nvPr/>
        </p:nvGraphicFramePr>
        <p:xfrm>
          <a:off xmlns:a="http://schemas.openxmlformats.org/drawingml/2006/main" x="619125" y="1809750"/>
          <a:ext xmlns:a="http://schemas.openxmlformats.org/drawingml/2006/main" cx="10953750" cy="4286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619125"/>
                <a:gridCol w="6477000"/>
                <a:gridCol w="3857625"/>
              </a:tblGrid>
              <a:tr h="389659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D6B87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#</a:t>
                      </a:r>
                    </a:p>
                  </a:txBody>
                  <a:tcPr marL="95250" marR="95250" marT="19050" marB="19050">
                    <a:lnL w="9525">
                      <a:solidFill>
                        <a:srgbClr val="42515F"/>
                      </a:solidFill>
                      <a:prstDash val="solid"/>
                    </a:lnL>
                    <a:lnR w="9525">
                      <a:solidFill>
                        <a:srgbClr val="42515F"/>
                      </a:solidFill>
                      <a:prstDash val="solid"/>
                    </a:lnR>
                    <a:lnT w="9525">
                      <a:solidFill>
                        <a:srgbClr val="42515F"/>
                      </a:solidFill>
                      <a:prstDash val="solid"/>
                    </a:lnT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D6B87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Department</a:t>
                      </a:r>
                    </a:p>
                  </a:txBody>
                  <a:tcPr marL="95250" marR="95250" marT="19050" marB="19050">
                    <a:lnR w="9525">
                      <a:solidFill>
                        <a:srgbClr val="42515F"/>
                      </a:solidFill>
                      <a:prstDash val="solid"/>
                    </a:lnR>
                    <a:lnT w="9525">
                      <a:solidFill>
                        <a:srgbClr val="42515F"/>
                      </a:solidFill>
                      <a:prstDash val="solid"/>
                    </a:lnT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D6B87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Coverage</a:t>
                      </a:r>
                    </a:p>
                  </a:txBody>
                  <a:tcPr marL="95250" marR="95250" marT="19050" marB="19050">
                    <a:lnR w="9525">
                      <a:solidFill>
                        <a:srgbClr val="42515F"/>
                      </a:solidFill>
                      <a:prstDash val="solid"/>
                    </a:lnR>
                    <a:lnT w="9525">
                      <a:solidFill>
                        <a:srgbClr val="42515F"/>
                      </a:solidFill>
                      <a:prstDash val="solid"/>
                    </a:lnT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</a:tr>
              <a:tr h="389659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01</a:t>
                      </a:r>
                    </a:p>
                  </a:txBody>
                  <a:tcPr marL="95250" marR="95250" marT="19050" marB="19050">
                    <a:lnL w="9525">
                      <a:solidFill>
                        <a:srgbClr val="42515F"/>
                      </a:solidFill>
                      <a:prstDash val="solid"/>
                    </a:lnL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CEO &amp; Strategy</a:t>
                      </a:r>
                    </a:p>
                  </a:txBody>
                  <a:tcPr marL="95250" marR="95250" marT="19050" marB="19050"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MVP route, simulated</a:t>
                      </a:r>
                    </a:p>
                  </a:txBody>
                  <a:tcPr marL="95250" marR="95250" marT="19050" marB="19050"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</a:tr>
              <a:tr h="389659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02</a:t>
                      </a:r>
                    </a:p>
                  </a:txBody>
                  <a:tcPr marL="95250" marR="95250" marT="19050" marB="19050">
                    <a:lnL w="9525">
                      <a:solidFill>
                        <a:srgbClr val="42515F"/>
                      </a:solidFill>
                      <a:prstDash val="solid"/>
                    </a:lnL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COO &amp; Delivery</a:t>
                      </a:r>
                    </a:p>
                  </a:txBody>
                  <a:tcPr marL="95250" marR="95250" marT="19050" marB="19050"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MVP route, simulated</a:t>
                      </a:r>
                    </a:p>
                  </a:txBody>
                  <a:tcPr marL="95250" marR="95250" marT="19050" marB="19050"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</a:tr>
              <a:tr h="389659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03</a:t>
                      </a:r>
                    </a:p>
                  </a:txBody>
                  <a:tcPr marL="95250" marR="95250" marT="19050" marB="19050">
                    <a:lnL w="9525">
                      <a:solidFill>
                        <a:srgbClr val="42515F"/>
                      </a:solidFill>
                      <a:prstDash val="solid"/>
                    </a:lnL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Planning &amp; Approvals</a:t>
                      </a:r>
                    </a:p>
                  </a:txBody>
                  <a:tcPr marL="95250" marR="95250" marT="19050" marB="19050"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MVP route, simulated</a:t>
                      </a:r>
                    </a:p>
                  </a:txBody>
                  <a:tcPr marL="95250" marR="95250" marT="19050" marB="19050"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</a:tr>
              <a:tr h="389659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04</a:t>
                      </a:r>
                    </a:p>
                  </a:txBody>
                  <a:tcPr marL="95250" marR="95250" marT="19050" marB="19050">
                    <a:lnL w="9525">
                      <a:solidFill>
                        <a:srgbClr val="42515F"/>
                      </a:solidFill>
                      <a:prstDash val="solid"/>
                    </a:lnL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Architecture &amp; BIM</a:t>
                      </a:r>
                    </a:p>
                  </a:txBody>
                  <a:tcPr marL="95250" marR="95250" marT="19050" marB="19050"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MVP route, simulated</a:t>
                      </a:r>
                    </a:p>
                  </a:txBody>
                  <a:tcPr marL="95250" marR="95250" marT="19050" marB="19050"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</a:tr>
              <a:tr h="389659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05</a:t>
                      </a:r>
                    </a:p>
                  </a:txBody>
                  <a:tcPr marL="95250" marR="95250" marT="19050" marB="19050">
                    <a:lnL w="9525">
                      <a:solidFill>
                        <a:srgbClr val="42515F"/>
                      </a:solidFill>
                      <a:prstDash val="solid"/>
                    </a:lnL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Civil &amp; Transportation</a:t>
                      </a:r>
                    </a:p>
                  </a:txBody>
                  <a:tcPr marL="95250" marR="95250" marT="19050" marB="19050"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MVP route, simulated</a:t>
                      </a:r>
                    </a:p>
                  </a:txBody>
                  <a:tcPr marL="95250" marR="95250" marT="19050" marB="19050"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</a:tr>
              <a:tr h="389659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06</a:t>
                      </a:r>
                    </a:p>
                  </a:txBody>
                  <a:tcPr marL="95250" marR="95250" marT="19050" marB="19050">
                    <a:lnL w="9525">
                      <a:solidFill>
                        <a:srgbClr val="42515F"/>
                      </a:solidFill>
                      <a:prstDash val="solid"/>
                    </a:lnL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Structural &amp; MEP</a:t>
                      </a:r>
                    </a:p>
                  </a:txBody>
                  <a:tcPr marL="95250" marR="95250" marT="19050" marB="19050"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MVP route, simulated</a:t>
                      </a:r>
                    </a:p>
                  </a:txBody>
                  <a:tcPr marL="95250" marR="95250" marT="19050" marB="19050"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</a:tr>
              <a:tr h="389659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07</a:t>
                      </a:r>
                    </a:p>
                  </a:txBody>
                  <a:tcPr marL="95250" marR="95250" marT="19050" marB="19050">
                    <a:lnL w="9525">
                      <a:solidFill>
                        <a:srgbClr val="42515F"/>
                      </a:solidFill>
                      <a:prstDash val="solid"/>
                    </a:lnL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Quantity Survey &amp; Cost</a:t>
                      </a:r>
                    </a:p>
                  </a:txBody>
                  <a:tcPr marL="95250" marR="95250" marT="19050" marB="19050"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MVP route, simulated</a:t>
                      </a:r>
                    </a:p>
                  </a:txBody>
                  <a:tcPr marL="95250" marR="95250" marT="19050" marB="19050"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</a:tr>
              <a:tr h="389659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08</a:t>
                      </a:r>
                    </a:p>
                  </a:txBody>
                  <a:tcPr marL="95250" marR="95250" marT="19050" marB="19050">
                    <a:lnL w="9525">
                      <a:solidFill>
                        <a:srgbClr val="42515F"/>
                      </a:solidFill>
                      <a:prstDash val="solid"/>
                    </a:lnL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Finance &amp; Capital</a:t>
                      </a:r>
                    </a:p>
                  </a:txBody>
                  <a:tcPr marL="95250" marR="95250" marT="19050" marB="19050"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MVP route, simulated</a:t>
                      </a:r>
                    </a:p>
                  </a:txBody>
                  <a:tcPr marL="95250" marR="95250" marT="19050" marB="19050"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</a:tr>
              <a:tr h="389659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09</a:t>
                      </a:r>
                    </a:p>
                  </a:txBody>
                  <a:tcPr marL="95250" marR="95250" marT="19050" marB="19050">
                    <a:lnL w="9525">
                      <a:solidFill>
                        <a:srgbClr val="42515F"/>
                      </a:solidFill>
                      <a:prstDash val="solid"/>
                    </a:lnL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Funding &amp; Government</a:t>
                      </a:r>
                    </a:p>
                  </a:txBody>
                  <a:tcPr marL="95250" marR="95250" marT="19050" marB="19050"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MVP route, simulated</a:t>
                      </a:r>
                    </a:p>
                  </a:txBody>
                  <a:tcPr marL="95250" marR="95250" marT="19050" marB="19050"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</a:tr>
              <a:tr h="389659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</a:t>
                      </a:r>
                    </a:p>
                  </a:txBody>
                  <a:tcPr marL="95250" marR="95250" marT="19050" marB="19050">
                    <a:lnL w="9525">
                      <a:solidFill>
                        <a:srgbClr val="42515F"/>
                      </a:solidFill>
                      <a:prstDash val="solid"/>
                    </a:lnL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Legal &amp; Governance</a:t>
                      </a:r>
                    </a:p>
                  </a:txBody>
                  <a:tcPr marL="95250" marR="95250" marT="19050" marB="19050"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MVP route, simulated</a:t>
                      </a:r>
                    </a:p>
                  </a:txBody>
                  <a:tcPr marL="95250" marR="95250" marT="19050" marB="19050"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82015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8152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text-0">
            <a:extLst xmlns:a="http://schemas.openxmlformats.org/drawingml/2006/main">
              <a:ext uri="{FF2B5EF4-FFF2-40B4-BE49-F238E27FC236}">
                <a16:creationId xmlns:a16="http://schemas.microsoft.com/office/drawing/2014/main" id="{14F04B56-0E09-43C8-BFF2-489B1D945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33375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1">
                <a:solidFill>
                  <a:srgbClr val="D6B87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00" b="1">
                <a:solidFill>
                  <a:srgbClr val="D6B87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D6B878"/>
                </a:solidFill>
                <a:latin typeface="DejaVu Sans"/>
                <a:ea typeface="DejaVu Sans"/>
                <a:cs typeface="DejaVu Sans"/>
              </a:rPr>
              <a:t>SHC HALO BIM+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6CFE280E-7F31-4D0A-994D-6B4003890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857250"/>
            <a:ext cx="10953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300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pPr>
            <a:r>
              <a:rPr sz="3300" b="0">
                <a:solidFill>
                  <a:srgbClr val="F3F0E9"/>
                </a:solidFill>
                <a:latin typeface="DejaVu Sans"/>
                <a:ea typeface="DejaVu Sans"/>
                <a:cs typeface="DejaVu Sans"/>
              </a:rPr>
              <a:t>Departments 11–20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6A77CC0B-9808-4E46-B194-AC5305A56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286500"/>
            <a:ext cx="8096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9BAAB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9BAAB8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9BAAB8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E92348E-2D52-4407-910F-B2533184B8D4}"/>
              </a:ext>
            </a:extLst>
          </p:cNvPr>
          <p:cNvGraphicFramePr/>
          <p:nvPr/>
        </p:nvGraphicFramePr>
        <p:xfrm>
          <a:off xmlns:a="http://schemas.openxmlformats.org/drawingml/2006/main" x="619125" y="1809750"/>
          <a:ext xmlns:a="http://schemas.openxmlformats.org/drawingml/2006/main" cx="10953750" cy="4286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619125"/>
                <a:gridCol w="6477000"/>
                <a:gridCol w="3857625"/>
              </a:tblGrid>
              <a:tr h="389659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D6B87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#</a:t>
                      </a:r>
                    </a:p>
                  </a:txBody>
                  <a:tcPr marL="95250" marR="95250" marT="19050" marB="19050">
                    <a:lnL w="9525">
                      <a:solidFill>
                        <a:srgbClr val="42515F"/>
                      </a:solidFill>
                      <a:prstDash val="solid"/>
                    </a:lnL>
                    <a:lnR w="9525">
                      <a:solidFill>
                        <a:srgbClr val="42515F"/>
                      </a:solidFill>
                      <a:prstDash val="solid"/>
                    </a:lnR>
                    <a:lnT w="9525">
                      <a:solidFill>
                        <a:srgbClr val="42515F"/>
                      </a:solidFill>
                      <a:prstDash val="solid"/>
                    </a:lnT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D6B87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Department</a:t>
                      </a:r>
                    </a:p>
                  </a:txBody>
                  <a:tcPr marL="95250" marR="95250" marT="19050" marB="19050">
                    <a:lnR w="9525">
                      <a:solidFill>
                        <a:srgbClr val="42515F"/>
                      </a:solidFill>
                      <a:prstDash val="solid"/>
                    </a:lnR>
                    <a:lnT w="9525">
                      <a:solidFill>
                        <a:srgbClr val="42515F"/>
                      </a:solidFill>
                      <a:prstDash val="solid"/>
                    </a:lnT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D6B87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Coverage</a:t>
                      </a:r>
                    </a:p>
                  </a:txBody>
                  <a:tcPr marL="95250" marR="95250" marT="19050" marB="19050">
                    <a:lnR w="9525">
                      <a:solidFill>
                        <a:srgbClr val="42515F"/>
                      </a:solidFill>
                      <a:prstDash val="solid"/>
                    </a:lnR>
                    <a:lnT w="9525">
                      <a:solidFill>
                        <a:srgbClr val="42515F"/>
                      </a:solidFill>
                      <a:prstDash val="solid"/>
                    </a:lnT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</a:tr>
              <a:tr h="389659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11</a:t>
                      </a:r>
                    </a:p>
                  </a:txBody>
                  <a:tcPr marL="95250" marR="95250" marT="19050" marB="19050">
                    <a:lnL w="9525">
                      <a:solidFill>
                        <a:srgbClr val="42515F"/>
                      </a:solidFill>
                      <a:prstDash val="solid"/>
                    </a:lnL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Site Control &amp; JV</a:t>
                      </a:r>
                    </a:p>
                  </a:txBody>
                  <a:tcPr marL="95250" marR="95250" marT="19050" marB="19050"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MVP route, simulated</a:t>
                      </a:r>
                    </a:p>
                  </a:txBody>
                  <a:tcPr marL="95250" marR="95250" marT="19050" marB="19050"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</a:tr>
              <a:tr h="389659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12</a:t>
                      </a:r>
                    </a:p>
                  </a:txBody>
                  <a:tcPr marL="95250" marR="95250" marT="19050" marB="19050">
                    <a:lnL w="9525">
                      <a:solidFill>
                        <a:srgbClr val="42515F"/>
                      </a:solidFill>
                      <a:prstDash val="solid"/>
                    </a:lnL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Procurement &amp; Supply Chain</a:t>
                      </a:r>
                    </a:p>
                  </a:txBody>
                  <a:tcPr marL="95250" marR="95250" marT="19050" marB="19050"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MVP route, simulated</a:t>
                      </a:r>
                    </a:p>
                  </a:txBody>
                  <a:tcPr marL="95250" marR="95250" marT="19050" marB="19050"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</a:tr>
              <a:tr h="389659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13</a:t>
                      </a:r>
                    </a:p>
                  </a:txBody>
                  <a:tcPr marL="95250" marR="95250" marT="19050" marB="19050">
                    <a:lnL w="9525">
                      <a:solidFill>
                        <a:srgbClr val="42515F"/>
                      </a:solidFill>
                      <a:prstDash val="solid"/>
                    </a:lnL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Modular Manufacturing</a:t>
                      </a:r>
                    </a:p>
                  </a:txBody>
                  <a:tcPr marL="95250" marR="95250" marT="19050" marB="19050"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MVP route, simulated</a:t>
                      </a:r>
                    </a:p>
                  </a:txBody>
                  <a:tcPr marL="95250" marR="95250" marT="19050" marB="19050"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</a:tr>
              <a:tr h="389659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14</a:t>
                      </a:r>
                    </a:p>
                  </a:txBody>
                  <a:tcPr marL="95250" marR="95250" marT="19050" marB="19050">
                    <a:lnL w="9525">
                      <a:solidFill>
                        <a:srgbClr val="42515F"/>
                      </a:solidFill>
                      <a:prstDash val="solid"/>
                    </a:lnL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Education &amp; Workforce</a:t>
                      </a:r>
                    </a:p>
                  </a:txBody>
                  <a:tcPr marL="95250" marR="95250" marT="19050" marB="19050"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MVP route, simulated</a:t>
                      </a:r>
                    </a:p>
                  </a:txBody>
                  <a:tcPr marL="95250" marR="95250" marT="19050" marB="19050"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</a:tr>
              <a:tr h="389659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15</a:t>
                      </a:r>
                    </a:p>
                  </a:txBody>
                  <a:tcPr marL="95250" marR="95250" marT="19050" marB="19050">
                    <a:lnL w="9525">
                      <a:solidFill>
                        <a:srgbClr val="42515F"/>
                      </a:solidFill>
                      <a:prstDash val="solid"/>
                    </a:lnL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Housing Operations</a:t>
                      </a:r>
                    </a:p>
                  </a:txBody>
                  <a:tcPr marL="95250" marR="95250" marT="19050" marB="19050"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MVP route, simulated</a:t>
                      </a:r>
                    </a:p>
                  </a:txBody>
                  <a:tcPr marL="95250" marR="95250" marT="19050" marB="19050"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</a:tr>
              <a:tr h="389659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16</a:t>
                      </a:r>
                    </a:p>
                  </a:txBody>
                  <a:tcPr marL="95250" marR="95250" marT="19050" marB="19050">
                    <a:lnL w="9525">
                      <a:solidFill>
                        <a:srgbClr val="42515F"/>
                      </a:solidFill>
                      <a:prstDash val="solid"/>
                    </a:lnL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HR &amp; People</a:t>
                      </a:r>
                    </a:p>
                  </a:txBody>
                  <a:tcPr marL="95250" marR="95250" marT="19050" marB="19050"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MVP route, simulated</a:t>
                      </a:r>
                    </a:p>
                  </a:txBody>
                  <a:tcPr marL="95250" marR="95250" marT="19050" marB="19050"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</a:tr>
              <a:tr h="389659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17</a:t>
                      </a:r>
                    </a:p>
                  </a:txBody>
                  <a:tcPr marL="95250" marR="95250" marT="19050" marB="19050">
                    <a:lnL w="9525">
                      <a:solidFill>
                        <a:srgbClr val="42515F"/>
                      </a:solidFill>
                      <a:prstDash val="solid"/>
                    </a:lnL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Charity Stewardship</a:t>
                      </a:r>
                    </a:p>
                  </a:txBody>
                  <a:tcPr marL="95250" marR="95250" marT="19050" marB="19050"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MVP route, simulated</a:t>
                      </a:r>
                    </a:p>
                  </a:txBody>
                  <a:tcPr marL="95250" marR="95250" marT="19050" marB="19050"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</a:tr>
              <a:tr h="389659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18</a:t>
                      </a:r>
                    </a:p>
                  </a:txBody>
                  <a:tcPr marL="95250" marR="95250" marT="19050" marB="19050">
                    <a:lnL w="9525">
                      <a:solidFill>
                        <a:srgbClr val="42515F"/>
                      </a:solidFill>
                      <a:prstDash val="solid"/>
                    </a:lnL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Assurance &amp; Compliance</a:t>
                      </a:r>
                    </a:p>
                  </a:txBody>
                  <a:tcPr marL="95250" marR="95250" marT="19050" marB="19050"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MVP route, simulated</a:t>
                      </a:r>
                    </a:p>
                  </a:txBody>
                  <a:tcPr marL="95250" marR="95250" marT="19050" marB="19050"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</a:tr>
              <a:tr h="389659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19</a:t>
                      </a:r>
                    </a:p>
                  </a:txBody>
                  <a:tcPr marL="95250" marR="95250" marT="19050" marB="19050">
                    <a:lnL w="9525">
                      <a:solidFill>
                        <a:srgbClr val="42515F"/>
                      </a:solidFill>
                      <a:prstDash val="solid"/>
                    </a:lnL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Technology &amp; Data</a:t>
                      </a:r>
                    </a:p>
                  </a:txBody>
                  <a:tcPr marL="95250" marR="95250" marT="19050" marB="19050"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MVP route, simulated</a:t>
                      </a:r>
                    </a:p>
                  </a:txBody>
                  <a:tcPr marL="95250" marR="95250" marT="19050" marB="19050"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</a:tr>
              <a:tr h="389659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20</a:t>
                      </a:r>
                    </a:p>
                  </a:txBody>
                  <a:tcPr marL="95250" marR="95250" marT="19050" marB="19050">
                    <a:lnL w="9525">
                      <a:solidFill>
                        <a:srgbClr val="42515F"/>
                      </a:solidFill>
                      <a:prstDash val="solid"/>
                    </a:lnL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Market Intelligence</a:t>
                      </a:r>
                    </a:p>
                  </a:txBody>
                  <a:tcPr marL="95250" marR="95250" marT="19050" marB="19050"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Proposed extension</a:t>
                      </a:r>
                    </a:p>
                  </a:txBody>
                  <a:tcPr marL="95250" marR="95250" marT="19050" marB="19050"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522430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8152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text-0">
            <a:extLst xmlns:a="http://schemas.openxmlformats.org/drawingml/2006/main">
              <a:ext uri="{FF2B5EF4-FFF2-40B4-BE49-F238E27FC236}">
                <a16:creationId xmlns:a16="http://schemas.microsoft.com/office/drawing/2014/main" id="{A86E8703-743B-46C1-99A3-0F647BF7A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33375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1">
                <a:solidFill>
                  <a:srgbClr val="D6B87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00" b="1">
                <a:solidFill>
                  <a:srgbClr val="D6B87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D6B878"/>
                </a:solidFill>
                <a:latin typeface="DejaVu Sans"/>
                <a:ea typeface="DejaVu Sans"/>
                <a:cs typeface="DejaVu Sans"/>
              </a:rPr>
              <a:t>SHC HALO BIM+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E2DC9997-A80F-487B-83B8-7191D903A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857250"/>
            <a:ext cx="10953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300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pPr>
            <a:r>
              <a:rPr sz="3300" b="0">
                <a:solidFill>
                  <a:srgbClr val="F3F0E9"/>
                </a:solidFill>
                <a:latin typeface="DejaVu Sans"/>
                <a:ea typeface="DejaVu Sans"/>
                <a:cs typeface="DejaVu Sans"/>
              </a:rPr>
              <a:t>Departments 21–30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64BF662E-C991-40A7-9498-F9AABEF55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286500"/>
            <a:ext cx="8096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9BAAB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9BAAB8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9BAAB8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E34F19-94DC-4C91-9907-C3EE6E16F1A3}"/>
              </a:ext>
            </a:extLst>
          </p:cNvPr>
          <p:cNvGraphicFramePr/>
          <p:nvPr/>
        </p:nvGraphicFramePr>
        <p:xfrm>
          <a:off xmlns:a="http://schemas.openxmlformats.org/drawingml/2006/main" x="619125" y="1809750"/>
          <a:ext xmlns:a="http://schemas.openxmlformats.org/drawingml/2006/main" cx="10953750" cy="4286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619125"/>
                <a:gridCol w="6477000"/>
                <a:gridCol w="3857625"/>
              </a:tblGrid>
              <a:tr h="389659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D6B87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#</a:t>
                      </a:r>
                    </a:p>
                  </a:txBody>
                  <a:tcPr marL="95250" marR="95250" marT="19050" marB="19050">
                    <a:lnL w="9525">
                      <a:solidFill>
                        <a:srgbClr val="42515F"/>
                      </a:solidFill>
                      <a:prstDash val="solid"/>
                    </a:lnL>
                    <a:lnR w="9525">
                      <a:solidFill>
                        <a:srgbClr val="42515F"/>
                      </a:solidFill>
                      <a:prstDash val="solid"/>
                    </a:lnR>
                    <a:lnT w="9525">
                      <a:solidFill>
                        <a:srgbClr val="42515F"/>
                      </a:solidFill>
                      <a:prstDash val="solid"/>
                    </a:lnT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D6B87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Department</a:t>
                      </a:r>
                    </a:p>
                  </a:txBody>
                  <a:tcPr marL="95250" marR="95250" marT="19050" marB="19050">
                    <a:lnR w="9525">
                      <a:solidFill>
                        <a:srgbClr val="42515F"/>
                      </a:solidFill>
                      <a:prstDash val="solid"/>
                    </a:lnR>
                    <a:lnT w="9525">
                      <a:solidFill>
                        <a:srgbClr val="42515F"/>
                      </a:solidFill>
                      <a:prstDash val="solid"/>
                    </a:lnT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D6B87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Coverage</a:t>
                      </a:r>
                    </a:p>
                  </a:txBody>
                  <a:tcPr marL="95250" marR="95250" marT="19050" marB="19050">
                    <a:lnR w="9525">
                      <a:solidFill>
                        <a:srgbClr val="42515F"/>
                      </a:solidFill>
                      <a:prstDash val="solid"/>
                    </a:lnR>
                    <a:lnT w="9525">
                      <a:solidFill>
                        <a:srgbClr val="42515F"/>
                      </a:solidFill>
                      <a:prstDash val="solid"/>
                    </a:lnT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</a:tr>
              <a:tr h="389659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21</a:t>
                      </a:r>
                    </a:p>
                  </a:txBody>
                  <a:tcPr marL="95250" marR="95250" marT="19050" marB="19050">
                    <a:lnL w="9525">
                      <a:solidFill>
                        <a:srgbClr val="42515F"/>
                      </a:solidFill>
                      <a:prstDash val="solid"/>
                    </a:lnL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Land Due Diligence</a:t>
                      </a:r>
                    </a:p>
                  </a:txBody>
                  <a:tcPr marL="95250" marR="95250" marT="19050" marB="19050"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Proposed extension</a:t>
                      </a:r>
                    </a:p>
                  </a:txBody>
                  <a:tcPr marL="95250" marR="95250" marT="19050" marB="19050"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</a:tr>
              <a:tr h="389659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22</a:t>
                      </a:r>
                    </a:p>
                  </a:txBody>
                  <a:tcPr marL="95250" marR="95250" marT="19050" marB="19050">
                    <a:lnL w="9525">
                      <a:solidFill>
                        <a:srgbClr val="42515F"/>
                      </a:solidFill>
                      <a:prstDash val="solid"/>
                    </a:lnL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Development Management</a:t>
                      </a:r>
                    </a:p>
                  </a:txBody>
                  <a:tcPr marL="95250" marR="95250" marT="19050" marB="19050"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Proposed extension</a:t>
                      </a:r>
                    </a:p>
                  </a:txBody>
                  <a:tcPr marL="95250" marR="95250" marT="19050" marB="19050"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</a:tr>
              <a:tr h="389659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23</a:t>
                      </a:r>
                    </a:p>
                  </a:txBody>
                  <a:tcPr marL="95250" marR="95250" marT="19050" marB="19050">
                    <a:lnL w="9525">
                      <a:solidFill>
                        <a:srgbClr val="42515F"/>
                      </a:solidFill>
                      <a:prstDash val="solid"/>
                    </a:lnL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Construction Management</a:t>
                      </a:r>
                    </a:p>
                  </a:txBody>
                  <a:tcPr marL="95250" marR="95250" marT="19050" marB="19050"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Proposed extension</a:t>
                      </a:r>
                    </a:p>
                  </a:txBody>
                  <a:tcPr marL="95250" marR="95250" marT="19050" marB="19050"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</a:tr>
              <a:tr h="389659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24</a:t>
                      </a:r>
                    </a:p>
                  </a:txBody>
                  <a:tcPr marL="95250" marR="95250" marT="19050" marB="19050">
                    <a:lnL w="9525">
                      <a:solidFill>
                        <a:srgbClr val="42515F"/>
                      </a:solidFill>
                      <a:prstDash val="solid"/>
                    </a:lnL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Schedule &amp; Project Controls</a:t>
                      </a:r>
                    </a:p>
                  </a:txBody>
                  <a:tcPr marL="95250" marR="95250" marT="19050" marB="19050"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Proposed extension</a:t>
                      </a:r>
                    </a:p>
                  </a:txBody>
                  <a:tcPr marL="95250" marR="95250" marT="19050" marB="19050"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</a:tr>
              <a:tr h="389659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25</a:t>
                      </a:r>
                    </a:p>
                  </a:txBody>
                  <a:tcPr marL="95250" marR="95250" marT="19050" marB="19050">
                    <a:lnL w="9525">
                      <a:solidFill>
                        <a:srgbClr val="42515F"/>
                      </a:solidFill>
                      <a:prstDash val="solid"/>
                    </a:lnL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Quality &amp; Commissioning</a:t>
                      </a:r>
                    </a:p>
                  </a:txBody>
                  <a:tcPr marL="95250" marR="95250" marT="19050" marB="19050"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Proposed extension</a:t>
                      </a:r>
                    </a:p>
                  </a:txBody>
                  <a:tcPr marL="95250" marR="95250" marT="19050" marB="19050"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</a:tr>
              <a:tr h="389659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26</a:t>
                      </a:r>
                    </a:p>
                  </a:txBody>
                  <a:tcPr marL="95250" marR="95250" marT="19050" marB="19050">
                    <a:lnL w="9525">
                      <a:solidFill>
                        <a:srgbClr val="42515F"/>
                      </a:solidFill>
                      <a:prstDash val="solid"/>
                    </a:lnL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Health, Safety &amp; Environment</a:t>
                      </a:r>
                    </a:p>
                  </a:txBody>
                  <a:tcPr marL="95250" marR="95250" marT="19050" marB="19050"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Proposed extension</a:t>
                      </a:r>
                    </a:p>
                  </a:txBody>
                  <a:tcPr marL="95250" marR="95250" marT="19050" marB="19050"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</a:tr>
              <a:tr h="389659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27</a:t>
                      </a:r>
                    </a:p>
                  </a:txBody>
                  <a:tcPr marL="95250" marR="95250" marT="19050" marB="19050">
                    <a:lnL w="9525">
                      <a:solidFill>
                        <a:srgbClr val="42515F"/>
                      </a:solidFill>
                      <a:prstDash val="solid"/>
                    </a:lnL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Accounting &amp; Reporting</a:t>
                      </a:r>
                    </a:p>
                  </a:txBody>
                  <a:tcPr marL="95250" marR="95250" marT="19050" marB="19050"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Proposed extension</a:t>
                      </a:r>
                    </a:p>
                  </a:txBody>
                  <a:tcPr marL="95250" marR="95250" marT="19050" marB="19050"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</a:tr>
              <a:tr h="389659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28</a:t>
                      </a:r>
                    </a:p>
                  </a:txBody>
                  <a:tcPr marL="95250" marR="95250" marT="19050" marB="19050">
                    <a:lnL w="9525">
                      <a:solidFill>
                        <a:srgbClr val="42515F"/>
                      </a:solidFill>
                      <a:prstDash val="solid"/>
                    </a:lnL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Sales &amp; Leasing</a:t>
                      </a:r>
                    </a:p>
                  </a:txBody>
                  <a:tcPr marL="95250" marR="95250" marT="19050" marB="19050"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Proposed extension</a:t>
                      </a:r>
                    </a:p>
                  </a:txBody>
                  <a:tcPr marL="95250" marR="95250" marT="19050" marB="19050"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</a:tr>
              <a:tr h="389659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29</a:t>
                      </a:r>
                    </a:p>
                  </a:txBody>
                  <a:tcPr marL="95250" marR="95250" marT="19050" marB="19050">
                    <a:lnL w="9525">
                      <a:solidFill>
                        <a:srgbClr val="42515F"/>
                      </a:solidFill>
                      <a:prstDash val="solid"/>
                    </a:lnL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Community &amp; Partnerships</a:t>
                      </a:r>
                    </a:p>
                  </a:txBody>
                  <a:tcPr marL="95250" marR="95250" marT="19050" marB="19050"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Proposed extension</a:t>
                      </a:r>
                    </a:p>
                  </a:txBody>
                  <a:tcPr marL="95250" marR="95250" marT="19050" marB="19050"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</a:tr>
              <a:tr h="389659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30</a:t>
                      </a:r>
                    </a:p>
                  </a:txBody>
                  <a:tcPr marL="95250" marR="95250" marT="19050" marB="19050">
                    <a:lnL w="9525">
                      <a:solidFill>
                        <a:srgbClr val="42515F"/>
                      </a:solidFill>
                      <a:prstDash val="solid"/>
                    </a:lnL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Customer Success &amp; Enablement</a:t>
                      </a:r>
                    </a:p>
                  </a:txBody>
                  <a:tcPr marL="95250" marR="95250" marT="19050" marB="19050"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Proposed extension</a:t>
                      </a:r>
                    </a:p>
                  </a:txBody>
                  <a:tcPr marL="95250" marR="95250" marT="19050" marB="19050"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12701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8152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0">
            <a:extLst xmlns:a="http://schemas.openxmlformats.org/drawingml/2006/main">
              <a:ext uri="{FF2B5EF4-FFF2-40B4-BE49-F238E27FC236}">
                <a16:creationId xmlns:a16="http://schemas.microsoft.com/office/drawing/2014/main" id="{B1C41DBB-7141-48F1-959E-A56674436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33375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1">
                <a:solidFill>
                  <a:srgbClr val="D6B87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00" b="1">
                <a:solidFill>
                  <a:srgbClr val="D6B87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D6B878"/>
                </a:solidFill>
                <a:latin typeface="DejaVu Sans"/>
                <a:ea typeface="DejaVu Sans"/>
                <a:cs typeface="DejaVu Sans"/>
              </a:rPr>
              <a:t>SHC HALO BIM+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55432380-B4C7-4EEF-9237-11E783A98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857250"/>
            <a:ext cx="10953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300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pPr>
            <a:r>
              <a:rPr sz="3300" b="0">
                <a:solidFill>
                  <a:srgbClr val="F3F0E9"/>
                </a:solidFill>
                <a:latin typeface="DejaVu Sans"/>
                <a:ea typeface="DejaVu Sans"/>
                <a:cs typeface="DejaVu Sans"/>
              </a:rPr>
              <a:t>Action-based specialist agents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D7E5750B-3469-4056-B790-7C563BA38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286500"/>
            <a:ext cx="8096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9BAAB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9BAAB8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9BAAB8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E9CD3002-A014-4F67-BAA1-5B91AA789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57375"/>
            <a:ext cx="10668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0">
                <a:solidFill>
                  <a:srgbClr val="D6B87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250" b="0">
                <a:solidFill>
                  <a:srgbClr val="D6B878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D6B878"/>
                </a:solidFill>
                <a:latin typeface="DejaVu Sans"/>
                <a:ea typeface="DejaVu Sans"/>
                <a:cs typeface="DejaVu Sans"/>
              </a:rPr>
              <a:t>Training means approved knowledge and measured performance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AC962D8E-9A60-405F-BA0F-28CF3229C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857500"/>
            <a:ext cx="1052512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rPr>
              <a:t>Each role needs a mandate, source library, tool permissions and acceptance criteria.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11698D36-6F44-4D0B-B02E-F36949409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876675"/>
            <a:ext cx="1052512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rPr>
              <a:t>A manager checks the deliverable. Assurance checks sources, unresolved assumptions and authority.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07285E7D-3317-45DD-AC91-6E1AEF297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895850"/>
            <a:ext cx="1052512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rPr>
              <a:t>A job completes only when it has a saved output and evidence. Binding actions require authorized human approval.</a:t>
            </a:r>
          </a:p>
        </p:txBody>
      </p:sp>
    </p:spTree>
    <p:extLst>
      <p:ext uri="{BB962C8B-B14F-4D97-AF65-F5344CB8AC3E}">
        <p14:creationId xmlns:p14="http://schemas.microsoft.com/office/powerpoint/2010/main" val="91185038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8152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0">
            <a:extLst xmlns:a="http://schemas.openxmlformats.org/drawingml/2006/main">
              <a:ext uri="{FF2B5EF4-FFF2-40B4-BE49-F238E27FC236}">
                <a16:creationId xmlns:a16="http://schemas.microsoft.com/office/drawing/2014/main" id="{7E444C59-D829-4EA0-933A-5A30EC455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33375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1">
                <a:solidFill>
                  <a:srgbClr val="D6B87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00" b="1">
                <a:solidFill>
                  <a:srgbClr val="D6B87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D6B878"/>
                </a:solidFill>
                <a:latin typeface="DejaVu Sans"/>
                <a:ea typeface="DejaVu Sans"/>
                <a:cs typeface="DejaVu Sans"/>
              </a:rPr>
              <a:t>SHC HALO BIM+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719B3718-5CFE-4DF4-8821-28D327D31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857250"/>
            <a:ext cx="10953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300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pPr>
            <a:r>
              <a:rPr sz="3300" b="0">
                <a:solidFill>
                  <a:srgbClr val="F3F0E9"/>
                </a:solidFill>
                <a:latin typeface="DejaVu Sans"/>
                <a:ea typeface="DejaVu Sans"/>
                <a:cs typeface="DejaVu Sans"/>
              </a:rPr>
              <a:t>Integration across the development lifecycle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7D17F2E2-AE39-4ADC-B526-D1318DEB7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286500"/>
            <a:ext cx="8096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9BAAB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9BAAB8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9BAAB8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1632807C-B825-417B-BFD4-C6199156D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57375"/>
            <a:ext cx="10668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0">
                <a:solidFill>
                  <a:srgbClr val="D6B87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250" b="0">
                <a:solidFill>
                  <a:srgbClr val="D6B878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D6B878"/>
                </a:solidFill>
                <a:latin typeface="DejaVu Sans"/>
                <a:ea typeface="DejaVu Sans"/>
                <a:cs typeface="DejaVu Sans"/>
              </a:rPr>
              <a:t>A drawing change should reach every affected owner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BC4787C9-0D7D-40F7-9AEA-7856DA8F3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857500"/>
            <a:ext cx="1052512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rPr>
              <a:t>Architecture records the changed revision and affected areas.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443B7AF9-E2DB-4C21-AAF9-8FB80428C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876675"/>
            <a:ext cx="1052512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rPr>
              <a:t>Cost, Planning, Procurement and Finance assess their dependencies using that same revision.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3D83A2F5-462A-4DF2-BF41-26CA3437B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895850"/>
            <a:ext cx="1052512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rPr>
              <a:t>The owner receives a consolidated decision package with source links, unresolved issues and accountable next actions.</a:t>
            </a:r>
          </a:p>
        </p:txBody>
      </p:sp>
    </p:spTree>
    <p:extLst>
      <p:ext uri="{BB962C8B-B14F-4D97-AF65-F5344CB8AC3E}">
        <p14:creationId xmlns:p14="http://schemas.microsoft.com/office/powerpoint/2010/main" val="72736951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8152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0">
            <a:extLst xmlns:a="http://schemas.openxmlformats.org/drawingml/2006/main">
              <a:ext uri="{FF2B5EF4-FFF2-40B4-BE49-F238E27FC236}">
                <a16:creationId xmlns:a16="http://schemas.microsoft.com/office/drawing/2014/main" id="{E853E103-98F7-49BA-84C1-07D2CE9F5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33375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1">
                <a:solidFill>
                  <a:srgbClr val="D6B87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00" b="1">
                <a:solidFill>
                  <a:srgbClr val="D6B87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D6B878"/>
                </a:solidFill>
                <a:latin typeface="DejaVu Sans"/>
                <a:ea typeface="DejaVu Sans"/>
                <a:cs typeface="DejaVu Sans"/>
              </a:rPr>
              <a:t>SHC HALO BIM+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60E6421B-DC67-40E1-BB0A-B6A438E58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857250"/>
            <a:ext cx="10953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300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pPr>
            <a:r>
              <a:rPr sz="3300" b="0">
                <a:solidFill>
                  <a:srgbClr val="F3F0E9"/>
                </a:solidFill>
                <a:latin typeface="DejaVu Sans"/>
                <a:ea typeface="DejaVu Sans"/>
                <a:cs typeface="DejaVu Sans"/>
              </a:rPr>
              <a:t>The internet demonstration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C411937C-E260-4CF4-9BC0-AE3B7F9D1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286500"/>
            <a:ext cx="8096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9BAAB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9BAAB8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9BAAB8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3BCDD854-DDED-4D1B-8E85-98F396C74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57375"/>
            <a:ext cx="10668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0">
                <a:solidFill>
                  <a:srgbClr val="D6B87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250" b="0">
                <a:solidFill>
                  <a:srgbClr val="D6B878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D6B878"/>
                </a:solidFill>
                <a:latin typeface="DejaVu Sans"/>
                <a:ea typeface="DejaVu Sans"/>
                <a:cs typeface="DejaVu Sans"/>
              </a:rPr>
              <a:t>Three scenarios show the proposed operating experience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A19E6866-9FD1-4665-977B-5B6EFBA13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857500"/>
            <a:ext cx="105251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rPr>
              <a:t>Drawing revision: coordinate cost, planning and funding consequences.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C4D1A7B4-6FAE-4481-974A-9B3AFF4D2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695700"/>
            <a:ext cx="105251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rPr>
              <a:t>Supplier delay: compare alternatives and flag schedule exposure.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A1A26F3D-5DCC-4B49-8431-C20BCF31B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533900"/>
            <a:ext cx="105251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rPr>
              <a:t>Funding package: organize eligibility evidence and missing documents.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DDD2C924-7B81-44BB-A054-C7CCF452D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372100"/>
            <a:ext cx="105251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rPr>
              <a:t>The website demo uses scripted sample data and creates no live project actions.</a:t>
            </a:r>
          </a:p>
        </p:txBody>
      </p:sp>
    </p:spTree>
    <p:extLst>
      <p:ext uri="{BB962C8B-B14F-4D97-AF65-F5344CB8AC3E}">
        <p14:creationId xmlns:p14="http://schemas.microsoft.com/office/powerpoint/2010/main" val="213872480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8152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0">
            <a:extLst xmlns:a="http://schemas.openxmlformats.org/drawingml/2006/main">
              <a:ext uri="{FF2B5EF4-FFF2-40B4-BE49-F238E27FC236}">
                <a16:creationId xmlns:a16="http://schemas.microsoft.com/office/drawing/2014/main" id="{18104355-B430-484B-9F3A-0260DF2EA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33375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1">
                <a:solidFill>
                  <a:srgbClr val="D6B87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00" b="1">
                <a:solidFill>
                  <a:srgbClr val="D6B87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D6B878"/>
                </a:solidFill>
                <a:latin typeface="DejaVu Sans"/>
                <a:ea typeface="DejaVu Sans"/>
                <a:cs typeface="DejaVu Sans"/>
              </a:rPr>
              <a:t>SHC HALO BIM+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90F95132-055D-44D7-A52D-E25F2B695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857250"/>
            <a:ext cx="10953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300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pPr>
            <a:r>
              <a:rPr sz="3300" b="0">
                <a:solidFill>
                  <a:srgbClr val="F3F0E9"/>
                </a:solidFill>
                <a:latin typeface="DejaVu Sans"/>
                <a:ea typeface="DejaVu Sans"/>
                <a:cs typeface="DejaVu Sans"/>
              </a:rPr>
              <a:t>Savings that a pilot can verify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7853204B-9DDE-4FC3-A15D-1656FAEC8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286500"/>
            <a:ext cx="8096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9BAAB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9BAAB8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9BAAB8"/>
                </a:solidFill>
                <a:latin typeface="DejaVu Sans"/>
                <a:ea typeface="DejaVu Sans"/>
                <a:cs typeface="DejaVu Sans"/>
              </a:rPr>
              <a:t>11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FF73ED4C-8D88-4A02-8FE6-5D071C8C9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762125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D6B87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D6B878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D6B878"/>
                </a:solidFill>
                <a:latin typeface="DejaVu Sans"/>
                <a:ea typeface="DejaVu Sans"/>
                <a:cs typeface="DejaVu Sans"/>
              </a:rPr>
              <a:t>Illustrative annual value for one developer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7FB13F69-7A35-49A2-9A56-553A5B971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62250"/>
            <a:ext cx="59055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7050" b="0">
                <a:solidFill>
                  <a:srgbClr val="D6B87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7050" b="0">
                <a:solidFill>
                  <a:srgbClr val="D6B878"/>
                </a:solidFill>
                <a:latin typeface="DejaVu Sans"/>
                <a:ea typeface="DejaVu Sans"/>
                <a:cs typeface="DejaVu Sans"/>
              </a:defRPr>
            </a:pPr>
            <a:r>
              <a:rPr sz="7050" b="0">
                <a:solidFill>
                  <a:srgbClr val="D6B878"/>
                </a:solidFill>
                <a:latin typeface="DejaVu Sans"/>
                <a:ea typeface="DejaVu Sans"/>
                <a:cs typeface="DejaVu Sans"/>
              </a:rPr>
              <a:t>2,208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6BD5811F-6826-4970-8509-2D76207E1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29075"/>
            <a:ext cx="5810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rPr>
              <a:t>annual net hours recovered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B6649872-7B28-445A-9B34-5262C8B76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2762250"/>
            <a:ext cx="447675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rPr>
              <a:t>CAD $187,680 capacity value</a:t>
            </a:r>
          </a:p>
          <a:p xmlns:a="http://schemas.openxmlformats.org/drawingml/2006/main">
            <a: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rPr>
              <a:t>CAD $51,000 first-year cost</a:t>
            </a:r>
          </a:p>
          <a:p xmlns:a="http://schemas.openxmlformats.org/drawingml/2006/main">
            <a: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rPr>
              <a:t>CAD $136,680 net capacity value</a:t>
            </a:r>
          </a:p>
          <a:p xmlns:a="http://schemas.openxmlformats.org/drawingml/2006/main">
            <a: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rPr>
              <a:t>268% illustrative first-year ROI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E14EC73F-4C21-49D8-9C62-C22BA3715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381625"/>
            <a:ext cx="10858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9BAAB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9BAAB8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9BAAB8"/>
                </a:solidFill>
                <a:latin typeface="DejaVu Sans"/>
                <a:ea typeface="DejaVu Sans"/>
                <a:cs typeface="DejaVu Sans"/>
              </a:rPr>
              <a:t>Assumptions: 8 users × 6 net hours/week × 46 weeks, CAD $85/hour.</a:t>
            </a:r>
          </a:p>
          <a:p xmlns:a="http://schemas.openxmlformats.org/drawingml/2006/main">
            <a:pPr>
              <a:defRPr sz="1575" b="0">
                <a:solidFill>
                  <a:srgbClr val="9BAAB8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9BAAB8"/>
                </a:solidFill>
                <a:latin typeface="DejaVu Sans"/>
                <a:ea typeface="DejaVu Sans"/>
                <a:cs typeface="DejaVu Sans"/>
              </a:rPr>
              <a:t>Capacity value is not automatically cash savings. Review and rework must be included.</a:t>
            </a:r>
          </a:p>
        </p:txBody>
      </p:sp>
    </p:spTree>
    <p:extLst>
      <p:ext uri="{BB962C8B-B14F-4D97-AF65-F5344CB8AC3E}">
        <p14:creationId xmlns:p14="http://schemas.microsoft.com/office/powerpoint/2010/main" val="142994841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8152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xt-0">
            <a:extLst xmlns:a="http://schemas.openxmlformats.org/drawingml/2006/main">
              <a:ext uri="{FF2B5EF4-FFF2-40B4-BE49-F238E27FC236}">
                <a16:creationId xmlns:a16="http://schemas.microsoft.com/office/drawing/2014/main" id="{6B12F488-134D-4F89-B603-D6F45243C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33375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1">
                <a:solidFill>
                  <a:srgbClr val="D6B87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00" b="1">
                <a:solidFill>
                  <a:srgbClr val="D6B87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D6B878"/>
                </a:solidFill>
                <a:latin typeface="DejaVu Sans"/>
                <a:ea typeface="DejaVu Sans"/>
                <a:cs typeface="DejaVu Sans"/>
              </a:rPr>
              <a:t>SHC HALO BIM+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0C620CCE-4F08-43FA-8531-798B13BAF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857250"/>
            <a:ext cx="10953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300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pPr>
            <a:r>
              <a:rPr sz="3300" b="0">
                <a:solidFill>
                  <a:srgbClr val="F3F0E9"/>
                </a:solidFill>
                <a:latin typeface="DejaVu Sans"/>
                <a:ea typeface="DejaVu Sans"/>
                <a:cs typeface="DejaVu Sans"/>
              </a:rPr>
              <a:t>Sensitivity and break-even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FC00CA02-A07A-428B-A874-E4FF9A976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286500"/>
            <a:ext cx="8096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9BAAB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9BAAB8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9BAAB8"/>
                </a:solidFill>
                <a:latin typeface="DejaVu Sans"/>
                <a:ea typeface="DejaVu Sans"/>
                <a:cs typeface="DejaVu Sans"/>
              </a:rPr>
              <a:t>12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327A3B-6075-468A-A923-A9E4BE08AB17}"/>
              </a:ext>
            </a:extLst>
          </p:cNvPr>
          <p:cNvGraphicFramePr/>
          <p:nvPr/>
        </p:nvGraphicFramePr>
        <p:xfrm>
          <a:off xmlns:a="http://schemas.openxmlformats.org/drawingml/2006/main" x="619125" y="2095500"/>
          <a:ext xmlns:a="http://schemas.openxmlformats.org/drawingml/2006/main" cx="10953750" cy="2667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286250"/>
                <a:gridCol w="2571750"/>
                <a:gridCol w="4095750"/>
              </a:tblGrid>
              <a:tr h="66675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D6B87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Net hours/person/week</a:t>
                      </a:r>
                    </a:p>
                  </a:txBody>
                  <a:tcPr marL="95250" marR="95250" marT="19050" marB="19050">
                    <a:lnL w="9525">
                      <a:solidFill>
                        <a:srgbClr val="42515F"/>
                      </a:solidFill>
                      <a:prstDash val="solid"/>
                    </a:lnL>
                    <a:lnR w="9525">
                      <a:solidFill>
                        <a:srgbClr val="42515F"/>
                      </a:solidFill>
                      <a:prstDash val="solid"/>
                    </a:lnR>
                    <a:lnT w="9525">
                      <a:solidFill>
                        <a:srgbClr val="42515F"/>
                      </a:solidFill>
                      <a:prstDash val="solid"/>
                    </a:lnT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D6B87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Annual hours</a:t>
                      </a:r>
                    </a:p>
                  </a:txBody>
                  <a:tcPr marL="95250" marR="95250" marT="19050" marB="19050">
                    <a:lnR w="9525">
                      <a:solidFill>
                        <a:srgbClr val="42515F"/>
                      </a:solidFill>
                      <a:prstDash val="solid"/>
                    </a:lnR>
                    <a:lnT w="9525">
                      <a:solidFill>
                        <a:srgbClr val="42515F"/>
                      </a:solidFill>
                      <a:prstDash val="solid"/>
                    </a:lnT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D6B87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Capacity value · CAD</a:t>
                      </a:r>
                    </a:p>
                  </a:txBody>
                  <a:tcPr marL="95250" marR="95250" marT="19050" marB="19050">
                    <a:lnR w="9525">
                      <a:solidFill>
                        <a:srgbClr val="42515F"/>
                      </a:solidFill>
                      <a:prstDash val="solid"/>
                    </a:lnR>
                    <a:lnT w="9525">
                      <a:solidFill>
                        <a:srgbClr val="42515F"/>
                      </a:solidFill>
                      <a:prstDash val="solid"/>
                    </a:lnT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</a:t>
                      </a:r>
                    </a:p>
                  </a:txBody>
                  <a:tcPr marL="95250" marR="95250" marT="19050" marB="19050">
                    <a:lnL w="9525">
                      <a:solidFill>
                        <a:srgbClr val="42515F"/>
                      </a:solidFill>
                      <a:prstDash val="solid"/>
                    </a:lnL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736</a:t>
                      </a:r>
                    </a:p>
                  </a:txBody>
                  <a:tcPr marL="95250" marR="95250" marT="19050" marB="19050"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$62,560</a:t>
                      </a:r>
                    </a:p>
                  </a:txBody>
                  <a:tcPr marL="95250" marR="95250" marT="19050" marB="19050"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4</a:t>
                      </a:r>
                    </a:p>
                  </a:txBody>
                  <a:tcPr marL="95250" marR="95250" marT="19050" marB="19050">
                    <a:lnL w="9525">
                      <a:solidFill>
                        <a:srgbClr val="42515F"/>
                      </a:solidFill>
                      <a:prstDash val="solid"/>
                    </a:lnL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1,472</a:t>
                      </a:r>
                    </a:p>
                  </a:txBody>
                  <a:tcPr marL="95250" marR="95250" marT="19050" marB="19050"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$125,120</a:t>
                      </a:r>
                    </a:p>
                  </a:txBody>
                  <a:tcPr marL="95250" marR="95250" marT="19050" marB="19050"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6</a:t>
                      </a:r>
                    </a:p>
                  </a:txBody>
                  <a:tcPr marL="95250" marR="95250" marT="19050" marB="19050">
                    <a:lnL w="9525">
                      <a:solidFill>
                        <a:srgbClr val="42515F"/>
                      </a:solidFill>
                      <a:prstDash val="solid"/>
                    </a:lnL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2,208</a:t>
                      </a:r>
                    </a:p>
                  </a:txBody>
                  <a:tcPr marL="95250" marR="95250" marT="19050" marB="19050"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$187,680</a:t>
                      </a:r>
                    </a:p>
                  </a:txBody>
                  <a:tcPr marL="95250" marR="95250" marT="19050" marB="19050"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</a:tr>
            </a:tbl>
          </a:graphicData>
        </a:graphic>
      </p:graphicFrame>
      <p:sp>
        <p:nvSpPr>
          <p:cNvPr id="5" name="text-3">
            <a:extLst xmlns:a="http://schemas.openxmlformats.org/drawingml/2006/main">
              <a:ext uri="{FF2B5EF4-FFF2-40B4-BE49-F238E27FC236}">
                <a16:creationId xmlns:a16="http://schemas.microsoft.com/office/drawing/2014/main" id="{CB115B31-2B31-47BC-B0CF-30AE25860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143500"/>
            <a:ext cx="1085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0">
                <a:solidFill>
                  <a:srgbClr val="D6B87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250" b="0">
                <a:solidFill>
                  <a:srgbClr val="D6B878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D6B878"/>
                </a:solidFill>
                <a:latin typeface="DejaVu Sans"/>
                <a:ea typeface="DejaVu Sans"/>
                <a:cs typeface="DejaVu Sans"/>
              </a:rPr>
              <a:t>Break-even: 1.63 net hours per person per week</a:t>
            </a:r>
          </a:p>
        </p:txBody>
      </p:sp>
      <p:sp>
        <p:nvSpPr>
          <p:cNvPr id="6" name="text-4">
            <a:extLst xmlns:a="http://schemas.openxmlformats.org/drawingml/2006/main">
              <a:ext uri="{FF2B5EF4-FFF2-40B4-BE49-F238E27FC236}">
                <a16:creationId xmlns:a16="http://schemas.microsoft.com/office/drawing/2014/main" id="{ACF76990-5BDB-4C61-B3E4-4DF8376F3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762625"/>
            <a:ext cx="10858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9BAAB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9BAAB8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9BAAB8"/>
                </a:solidFill>
                <a:latin typeface="DejaVu Sans"/>
                <a:ea typeface="DejaVu Sans"/>
                <a:cs typeface="DejaVu Sans"/>
              </a:rPr>
              <a:t>Illustrative: 8 people, 46 weeks, CAD $85/hour, CAD $51,000 first-year cost</a:t>
            </a:r>
          </a:p>
        </p:txBody>
      </p:sp>
    </p:spTree>
    <p:extLst>
      <p:ext uri="{BB962C8B-B14F-4D97-AF65-F5344CB8AC3E}">
        <p14:creationId xmlns:p14="http://schemas.microsoft.com/office/powerpoint/2010/main" val="917620281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8152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0">
            <a:extLst xmlns:a="http://schemas.openxmlformats.org/drawingml/2006/main">
              <a:ext uri="{FF2B5EF4-FFF2-40B4-BE49-F238E27FC236}">
                <a16:creationId xmlns:a16="http://schemas.microsoft.com/office/drawing/2014/main" id="{E3A1F8CD-27F0-412C-A330-048F5AE8A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33375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1">
                <a:solidFill>
                  <a:srgbClr val="D6B87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00" b="1">
                <a:solidFill>
                  <a:srgbClr val="D6B87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D6B878"/>
                </a:solidFill>
                <a:latin typeface="DejaVu Sans"/>
                <a:ea typeface="DejaVu Sans"/>
                <a:cs typeface="DejaVu Sans"/>
              </a:rPr>
              <a:t>SHC HALO BIM+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B2687CAA-638E-4014-88BF-A06F079BD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857250"/>
            <a:ext cx="10953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300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pPr>
            <a:r>
              <a:rPr sz="3300" b="0">
                <a:solidFill>
                  <a:srgbClr val="F3F0E9"/>
                </a:solidFill>
                <a:latin typeface="DejaVu Sans"/>
                <a:ea typeface="DejaVu Sans"/>
                <a:cs typeface="DejaVu Sans"/>
              </a:rPr>
              <a:t>Proposed software economics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B5CA20BC-A040-4B3A-97B5-F882B86E7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286500"/>
            <a:ext cx="8096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9BAAB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9BAAB8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9BAAB8"/>
                </a:solidFill>
                <a:latin typeface="DejaVu Sans"/>
                <a:ea typeface="DejaVu Sans"/>
                <a:cs typeface="DejaVu Sans"/>
              </a:rPr>
              <a:t>13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5421A2-7A99-48E6-A299-FA188D9C60EA}"/>
              </a:ext>
            </a:extLst>
          </p:cNvPr>
          <p:cNvGraphicFramePr/>
          <p:nvPr/>
        </p:nvGraphicFramePr>
        <p:xfrm>
          <a:off xmlns:a="http://schemas.openxmlformats.org/drawingml/2006/main" x="619125" y="2143125"/>
          <a:ext xmlns:a="http://schemas.openxmlformats.org/drawingml/2006/main" cx="10953750" cy="3048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381250"/>
                <a:gridCol w="5000625"/>
                <a:gridCol w="3571875"/>
              </a:tblGrid>
              <a:tr h="7620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D6B87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Package</a:t>
                      </a:r>
                    </a:p>
                  </a:txBody>
                  <a:tcPr marL="95250" marR="95250" marT="19050" marB="19050">
                    <a:lnL w="9525">
                      <a:solidFill>
                        <a:srgbClr val="42515F"/>
                      </a:solidFill>
                      <a:prstDash val="solid"/>
                    </a:lnL>
                    <a:lnR w="9525">
                      <a:solidFill>
                        <a:srgbClr val="42515F"/>
                      </a:solidFill>
                      <a:prstDash val="solid"/>
                    </a:lnR>
                    <a:lnT w="9525">
                      <a:solidFill>
                        <a:srgbClr val="42515F"/>
                      </a:solidFill>
                      <a:prstDash val="solid"/>
                    </a:lnT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D6B87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Proposed price · CAD</a:t>
                      </a:r>
                    </a:p>
                  </a:txBody>
                  <a:tcPr marL="95250" marR="95250" marT="19050" marB="19050">
                    <a:lnR w="9525">
                      <a:solidFill>
                        <a:srgbClr val="42515F"/>
                      </a:solidFill>
                      <a:prstDash val="solid"/>
                    </a:lnR>
                    <a:lnT w="9525">
                      <a:solidFill>
                        <a:srgbClr val="42515F"/>
                      </a:solidFill>
                      <a:prstDash val="solid"/>
                    </a:lnT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D6B87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Scope</a:t>
                      </a:r>
                    </a:p>
                  </a:txBody>
                  <a:tcPr marL="95250" marR="95250" marT="19050" marB="19050">
                    <a:lnR w="9525">
                      <a:solidFill>
                        <a:srgbClr val="42515F"/>
                      </a:solidFill>
                      <a:prstDash val="solid"/>
                    </a:lnR>
                    <a:lnT w="9525">
                      <a:solidFill>
                        <a:srgbClr val="42515F"/>
                      </a:solidFill>
                      <a:prstDash val="solid"/>
                    </a:lnT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Pilot</a:t>
                      </a:r>
                    </a:p>
                  </a:txBody>
                  <a:tcPr marL="95250" marR="95250" marT="19050" marB="19050">
                    <a:lnL w="9525">
                      <a:solidFill>
                        <a:srgbClr val="42515F"/>
                      </a:solidFill>
                      <a:prstDash val="solid"/>
                    </a:lnL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$12,000 / 8 weeks</a:t>
                      </a:r>
                    </a:p>
                  </a:txBody>
                  <a:tcPr marL="95250" marR="95250" marT="19050" marB="19050"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 project, after readiness</a:t>
                      </a:r>
                    </a:p>
                  </a:txBody>
                  <a:tcPr marL="95250" marR="95250" marT="19050" marB="19050"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Regional</a:t>
                      </a:r>
                    </a:p>
                  </a:txBody>
                  <a:tcPr marL="95250" marR="95250" marT="19050" marB="19050">
                    <a:lnL w="9525">
                      <a:solidFill>
                        <a:srgbClr val="42515F"/>
                      </a:solidFill>
                      <a:prstDash val="solid"/>
                    </a:lnL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$3,000/month + $15,000 setup</a:t>
                      </a:r>
                    </a:p>
                  </a:txBody>
                  <a:tcPr marL="95250" marR="95250" marT="19050" marB="19050"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 projects, 10 users</a:t>
                      </a:r>
                    </a:p>
                  </a:txBody>
                  <a:tcPr marL="95250" marR="95250" marT="19050" marB="19050"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Portfolio</a:t>
                      </a:r>
                    </a:p>
                  </a:txBody>
                  <a:tcPr marL="95250" marR="95250" marT="19050" marB="19050">
                    <a:lnL w="9525">
                      <a:solidFill>
                        <a:srgbClr val="42515F"/>
                      </a:solidFill>
                      <a:prstDash val="solid"/>
                    </a:lnL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$6,000/month + $25,000 setup</a:t>
                      </a:r>
                    </a:p>
                  </a:txBody>
                  <a:tcPr marL="95250" marR="95250" marT="19050" marB="19050"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3F0E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 projects, 25 users</a:t>
                      </a:r>
                    </a:p>
                  </a:txBody>
                  <a:tcPr marL="95250" marR="95250" marT="19050" marB="19050">
                    <a:lnR w="9525">
                      <a:solidFill>
                        <a:srgbClr val="42515F"/>
                      </a:solidFill>
                      <a:prstDash val="solid"/>
                    </a:lnR>
                    <a:lnB w="9525">
                      <a:solidFill>
                        <a:srgbClr val="42515F"/>
                      </a:solidFill>
                      <a:prstDash val="solid"/>
                    </a:lnB>
                    <a:solidFill>
                      <a:srgbClr val="081522"/>
                    </a:solidFill>
                  </a:tcPr>
                </a:tc>
              </a:tr>
            </a:tbl>
          </a:graphicData>
        </a:graphic>
      </p:graphicFrame>
      <p:sp>
        <p:nvSpPr>
          <p:cNvPr id="5" name="text-3">
            <a:extLst xmlns:a="http://schemas.openxmlformats.org/drawingml/2006/main">
              <a:ext uri="{FF2B5EF4-FFF2-40B4-BE49-F238E27FC236}">
                <a16:creationId xmlns:a16="http://schemas.microsoft.com/office/drawing/2014/main" id="{4A8A3512-C4FD-484F-AF98-CD6C30C88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619750"/>
            <a:ext cx="10858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9BAAB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9BAAB8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9BAAB8"/>
                </a:solidFill>
                <a:latin typeface="DejaVu Sans"/>
                <a:ea typeface="DejaVu Sans"/>
                <a:cs typeface="DejaVu Sans"/>
              </a:rPr>
              <a:t>Negotiation anchors. Taxes excluded. Cost validation, usage caps and service terms required.</a:t>
            </a:r>
          </a:p>
        </p:txBody>
      </p:sp>
    </p:spTree>
    <p:extLst>
      <p:ext uri="{BB962C8B-B14F-4D97-AF65-F5344CB8AC3E}">
        <p14:creationId xmlns:p14="http://schemas.microsoft.com/office/powerpoint/2010/main" val="135882199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8152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0">
            <a:extLst xmlns:a="http://schemas.openxmlformats.org/drawingml/2006/main">
              <a:ext uri="{FF2B5EF4-FFF2-40B4-BE49-F238E27FC236}">
                <a16:creationId xmlns:a16="http://schemas.microsoft.com/office/drawing/2014/main" id="{E746A480-D5E8-4A73-A3D1-DD588162B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33375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1">
                <a:solidFill>
                  <a:srgbClr val="D6B87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00" b="1">
                <a:solidFill>
                  <a:srgbClr val="D6B87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D6B878"/>
                </a:solidFill>
                <a:latin typeface="DejaVu Sans"/>
                <a:ea typeface="DejaVu Sans"/>
                <a:cs typeface="DejaVu Sans"/>
              </a:rPr>
              <a:t>SHC HALO BIM+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9A548939-AE11-44FE-9CAA-5042DF54F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857250"/>
            <a:ext cx="10953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300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pPr>
            <a:r>
              <a:rPr sz="3300" b="0">
                <a:solidFill>
                  <a:srgbClr val="F3F0E9"/>
                </a:solidFill>
                <a:latin typeface="DejaVu Sans"/>
                <a:ea typeface="DejaVu Sans"/>
                <a:cs typeface="DejaVu Sans"/>
              </a:rPr>
              <a:t>The regional developer partnership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DD3533C4-D3E7-41B9-B2E2-4B22DAA33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286500"/>
            <a:ext cx="8096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9BAAB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9BAAB8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9BAAB8"/>
                </a:solidFill>
                <a:latin typeface="DejaVu Sans"/>
                <a:ea typeface="DejaVu Sans"/>
                <a:cs typeface="DejaVu Sans"/>
              </a:rPr>
              <a:t>14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5B11667C-DF40-4CB9-B5B3-4D6ADAF28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57375"/>
            <a:ext cx="10668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0">
                <a:solidFill>
                  <a:srgbClr val="D6B87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250" b="0">
                <a:solidFill>
                  <a:srgbClr val="D6B878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D6B878"/>
                </a:solidFill>
                <a:latin typeface="DejaVu Sans"/>
                <a:ea typeface="DejaVu Sans"/>
                <a:cs typeface="DejaVu Sans"/>
              </a:rPr>
              <a:t>Software value supports a local housing delivery relationship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77A8470A-CD8F-4C54-B03F-40D2EDCD4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857500"/>
            <a:ext cx="105251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rPr>
              <a:t>SHC provides the licensed platform, enablement and agreed support.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6ADD5FB4-5EDA-4759-BF70-12558A185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695700"/>
            <a:ext cx="105251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rPr>
              <a:t>The developer pays a software fee and brings regional delivery capacity.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8A777A73-AB01-4E76-80AF-C4BBB092D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533900"/>
            <a:ext cx="105251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rPr>
              <a:t>A separate ACT project agreement defines housing scope, compensation, milestones and affordability obligations.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1F1873E4-7B01-47B1-A2CA-419390B59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372100"/>
            <a:ext cx="105251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rPr>
              <a:t>Any software credit depends on verified delivery milestones. No automatic exclusivity or unpaid building obligation.</a:t>
            </a:r>
          </a:p>
        </p:txBody>
      </p:sp>
    </p:spTree>
    <p:extLst>
      <p:ext uri="{BB962C8B-B14F-4D97-AF65-F5344CB8AC3E}">
        <p14:creationId xmlns:p14="http://schemas.microsoft.com/office/powerpoint/2010/main" val="1529226954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8152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0">
            <a:extLst xmlns:a="http://schemas.openxmlformats.org/drawingml/2006/main">
              <a:ext uri="{FF2B5EF4-FFF2-40B4-BE49-F238E27FC236}">
                <a16:creationId xmlns:a16="http://schemas.microsoft.com/office/drawing/2014/main" id="{CF1D9F82-F5D5-4296-8C06-CA0D6C699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33375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1">
                <a:solidFill>
                  <a:srgbClr val="D6B87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00" b="1">
                <a:solidFill>
                  <a:srgbClr val="D6B87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D6B878"/>
                </a:solidFill>
                <a:latin typeface="DejaVu Sans"/>
                <a:ea typeface="DejaVu Sans"/>
                <a:cs typeface="DejaVu Sans"/>
              </a:rPr>
              <a:t>SHC HALO BIM+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E4A8D43A-98C5-4034-9296-8CE3CF3AC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857250"/>
            <a:ext cx="10953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300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pPr>
            <a:r>
              <a:rPr sz="3300" b="0">
                <a:solidFill>
                  <a:srgbClr val="F3F0E9"/>
                </a:solidFill>
                <a:latin typeface="DejaVu Sans"/>
                <a:ea typeface="DejaVu Sans"/>
                <a:cs typeface="DejaVu Sans"/>
              </a:rPr>
              <a:t>Two agreements, clear accountability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039D03BE-905B-4341-8DCE-7816A4246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286500"/>
            <a:ext cx="8096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9BAAB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9BAAB8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9BAAB8"/>
                </a:solidFill>
                <a:latin typeface="DejaVu Sans"/>
                <a:ea typeface="DejaVu Sans"/>
                <a:cs typeface="DejaVu Sans"/>
              </a:rPr>
              <a:t>15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65646822-1566-4845-A479-927052EFC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57375"/>
            <a:ext cx="10668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0">
                <a:solidFill>
                  <a:srgbClr val="D6B87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250" b="0">
                <a:solidFill>
                  <a:srgbClr val="D6B878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D6B878"/>
                </a:solidFill>
                <a:latin typeface="DejaVu Sans"/>
                <a:ea typeface="DejaVu Sans"/>
                <a:cs typeface="DejaVu Sans"/>
              </a:rPr>
              <a:t>Commercial software and housing obligations remain explicit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7E891466-A71F-4793-A8D7-523C1BD63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857500"/>
            <a:ext cx="1052512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rPr>
              <a:t>Software agreement: permitted use, fees, privacy, IP, support, uptime targets and exit/export rights.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BF813BD5-AFFD-4E98-87A6-5AD82432D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876675"/>
            <a:ext cx="1052512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rPr>
              <a:t>Housing agreement: site control, funding, design, construction, inspection and approved project economics.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11C79CF6-8F49-4232-8FC3-2852C324E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895850"/>
            <a:ext cx="1052512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rPr>
              <a:t>Territory rights, if offered, depend on delivery performance with a review date and termination process.</a:t>
            </a:r>
          </a:p>
        </p:txBody>
      </p:sp>
    </p:spTree>
    <p:extLst>
      <p:ext uri="{BB962C8B-B14F-4D97-AF65-F5344CB8AC3E}">
        <p14:creationId xmlns:p14="http://schemas.microsoft.com/office/powerpoint/2010/main" val="1982155593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8152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0">
            <a:extLst xmlns:a="http://schemas.openxmlformats.org/drawingml/2006/main">
              <a:ext uri="{FF2B5EF4-FFF2-40B4-BE49-F238E27FC236}">
                <a16:creationId xmlns:a16="http://schemas.microsoft.com/office/drawing/2014/main" id="{37E9C85B-CC7F-43B7-9F63-6B344B314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33375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1">
                <a:solidFill>
                  <a:srgbClr val="D6B87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00" b="1">
                <a:solidFill>
                  <a:srgbClr val="D6B87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D6B878"/>
                </a:solidFill>
                <a:latin typeface="DejaVu Sans"/>
                <a:ea typeface="DejaVu Sans"/>
                <a:cs typeface="DejaVu Sans"/>
              </a:rPr>
              <a:t>SHC HALO BIM+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CEF19E19-379B-4158-9EF6-F48BD1148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857250"/>
            <a:ext cx="10953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300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pPr>
            <a:r>
              <a:rPr sz="3300" b="0">
                <a:solidFill>
                  <a:srgbClr val="F3F0E9"/>
                </a:solidFill>
                <a:latin typeface="DejaVu Sans"/>
                <a:ea typeface="DejaVu Sans"/>
                <a:cs typeface="DejaVu Sans"/>
              </a:rPr>
              <a:t>Kingston as a reference opportunity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0AF11106-11B2-40FE-A630-4D4BDC630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286500"/>
            <a:ext cx="8096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9BAAB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9BAAB8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9BAAB8"/>
                </a:solidFill>
                <a:latin typeface="DejaVu Sans"/>
                <a:ea typeface="DejaVu Sans"/>
                <a:cs typeface="DejaVu Sans"/>
              </a:rPr>
              <a:t>16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04644F97-7808-48DA-8EFC-614E3050A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57375"/>
            <a:ext cx="10668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0">
                <a:solidFill>
                  <a:srgbClr val="D6B87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250" b="0">
                <a:solidFill>
                  <a:srgbClr val="D6B878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D6B878"/>
                </a:solidFill>
                <a:latin typeface="DejaVu Sans"/>
                <a:ea typeface="DejaVu Sans"/>
                <a:cs typeface="DejaVu Sans"/>
              </a:rPr>
              <a:t>ACT's campus ambition provides a demanding use case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A081FE8E-0383-46F9-AE8F-35ED13ABC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857500"/>
            <a:ext cx="1052512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rPr>
              <a:t>Use the proposed 1400 Bath Road housing and training campus to test coordinated planning, funding and delivery preparation.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54C3EEF0-D561-4E3C-8F93-0B563C4FA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876675"/>
            <a:ext cx="1052512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rPr>
              <a:t>Anchor Community Trust's mission connects affordable housing with education, workforce development and greater independence.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EA6783CF-6452-498E-94B8-1C40E0ED0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895850"/>
            <a:ext cx="1052512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rPr>
              <a:t>A regional partner can apply the same measured workflow to a locally viable housing project.</a:t>
            </a:r>
          </a:p>
        </p:txBody>
      </p:sp>
    </p:spTree>
    <p:extLst>
      <p:ext uri="{BB962C8B-B14F-4D97-AF65-F5344CB8AC3E}">
        <p14:creationId xmlns:p14="http://schemas.microsoft.com/office/powerpoint/2010/main" val="487603525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8152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0">
            <a:extLst xmlns:a="http://schemas.openxmlformats.org/drawingml/2006/main">
              <a:ext uri="{FF2B5EF4-FFF2-40B4-BE49-F238E27FC236}">
                <a16:creationId xmlns:a16="http://schemas.microsoft.com/office/drawing/2014/main" id="{E97723BE-702C-47E5-A880-89ED3E42A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33375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1">
                <a:solidFill>
                  <a:srgbClr val="D6B87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00" b="1">
                <a:solidFill>
                  <a:srgbClr val="D6B87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D6B878"/>
                </a:solidFill>
                <a:latin typeface="DejaVu Sans"/>
                <a:ea typeface="DejaVu Sans"/>
                <a:cs typeface="DejaVu Sans"/>
              </a:rPr>
              <a:t>SHC HALO BIM+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0C610C16-DE7C-4723-9EB6-BE246B6AD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857250"/>
            <a:ext cx="10953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300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pPr>
            <a:r>
              <a:rPr sz="3300" b="0">
                <a:solidFill>
                  <a:srgbClr val="F3F0E9"/>
                </a:solidFill>
                <a:latin typeface="DejaVu Sans"/>
                <a:ea typeface="DejaVu Sans"/>
                <a:cs typeface="DejaVu Sans"/>
              </a:rPr>
              <a:t>An eight-week pilot after readiness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5C3987C1-A7DB-400A-9C5E-A2E4D78A0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286500"/>
            <a:ext cx="8096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9BAAB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9BAAB8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9BAAB8"/>
                </a:solidFill>
                <a:latin typeface="DejaVu Sans"/>
                <a:ea typeface="DejaVu Sans"/>
                <a:cs typeface="DejaVu Sans"/>
              </a:rPr>
              <a:t>17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A99D6068-FF8A-4DB5-A84C-8494A74CE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57375"/>
            <a:ext cx="10668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0">
                <a:solidFill>
                  <a:srgbClr val="D6B87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250" b="0">
                <a:solidFill>
                  <a:srgbClr val="D6B878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D6B878"/>
                </a:solidFill>
                <a:latin typeface="DejaVu Sans"/>
                <a:ea typeface="DejaVu Sans"/>
                <a:cs typeface="DejaVu Sans"/>
              </a:rPr>
              <a:t>A defined baseline makes performance review credible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04931C24-5E52-4B06-8BC2-9BE983734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857500"/>
            <a:ext cx="105251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rPr>
              <a:t>Weeks 1–2: select one project, baseline repeated tasks and confirm data access.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83385806-6FBE-4926-816D-6A9A26793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695700"/>
            <a:ext cx="105251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rPr>
              <a:t>Weeks 3–6: run bounded drafting workflows with human review and logged time.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CD42A458-7B98-4D11-BADA-8C55ACC1C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533900"/>
            <a:ext cx="105251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rPr>
              <a:t>Weeks 7–8: compare net hours, output acceptance, source accuracy and cost.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E3398410-849C-4D2D-A549-5491887E8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372100"/>
            <a:ext cx="105251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rPr>
              <a:t>Proposed pass criteria: at least 25% less net preparation time, no approval bypass, and at least 90% output acceptance after review.</a:t>
            </a:r>
          </a:p>
        </p:txBody>
      </p:sp>
    </p:spTree>
    <p:extLst>
      <p:ext uri="{BB962C8B-B14F-4D97-AF65-F5344CB8AC3E}">
        <p14:creationId xmlns:p14="http://schemas.microsoft.com/office/powerpoint/2010/main" val="2016223548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8152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0">
            <a:extLst xmlns:a="http://schemas.openxmlformats.org/drawingml/2006/main">
              <a:ext uri="{FF2B5EF4-FFF2-40B4-BE49-F238E27FC236}">
                <a16:creationId xmlns:a16="http://schemas.microsoft.com/office/drawing/2014/main" id="{28B580AC-60F3-436D-9AB0-EE07F2909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33375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1">
                <a:solidFill>
                  <a:srgbClr val="D6B87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00" b="1">
                <a:solidFill>
                  <a:srgbClr val="D6B87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D6B878"/>
                </a:solidFill>
                <a:latin typeface="DejaVu Sans"/>
                <a:ea typeface="DejaVu Sans"/>
                <a:cs typeface="DejaVu Sans"/>
              </a:rPr>
              <a:t>SHC HALO BIM+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5C6DE13B-0608-4906-AE5C-9032D0AC6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857250"/>
            <a:ext cx="10953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300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pPr>
            <a:r>
              <a:rPr sz="3300" b="0">
                <a:solidFill>
                  <a:srgbClr val="F3F0E9"/>
                </a:solidFill>
                <a:latin typeface="DejaVu Sans"/>
                <a:ea typeface="DejaVu Sans"/>
                <a:cs typeface="DejaVu Sans"/>
              </a:rPr>
              <a:t>Product proof and release readiness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3D86C399-B057-4AAC-B4DE-773510341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286500"/>
            <a:ext cx="8096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9BAAB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9BAAB8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9BAAB8"/>
                </a:solidFill>
                <a:latin typeface="DejaVu Sans"/>
                <a:ea typeface="DejaVu Sans"/>
                <a:cs typeface="DejaVu Sans"/>
              </a:rPr>
              <a:t>18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CC151E9B-C3BE-4AB5-ABB6-AB8AC58D0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57375"/>
            <a:ext cx="10668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0">
                <a:solidFill>
                  <a:srgbClr val="D6B87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250" b="0">
                <a:solidFill>
                  <a:srgbClr val="D6B878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D6B878"/>
                </a:solidFill>
                <a:latin typeface="DejaVu Sans"/>
                <a:ea typeface="DejaVu Sans"/>
                <a:cs typeface="DejaVu Sans"/>
              </a:rPr>
              <a:t>The verified prototype is the starting point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014A54C1-178A-4C19-BB66-AF3691C82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857500"/>
            <a:ext cx="1052512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rPr>
              <a:t>Recorded local verification: 58/58 tests passed across five suites.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1428213B-7312-454E-A0C2-0EBFDB624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876675"/>
            <a:ext cx="1052512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rPr>
              <a:t>Available prototype: responsive interface, command previews, read-only memory and simulated execution.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27A8A09A-08F9-40E1-8B69-AA58AD0A5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895850"/>
            <a:ext cx="1052512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rPr>
              <a:t>Release work: authentication, enforced authorization, durable approvals and job lifecycle, security and reliability controls, live adapters and named review.</a:t>
            </a:r>
          </a:p>
        </p:txBody>
      </p:sp>
    </p:spTree>
    <p:extLst>
      <p:ext uri="{BB962C8B-B14F-4D97-AF65-F5344CB8AC3E}">
        <p14:creationId xmlns:p14="http://schemas.microsoft.com/office/powerpoint/2010/main" val="1004169661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8152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0">
            <a:extLst xmlns:a="http://schemas.openxmlformats.org/drawingml/2006/main">
              <a:ext uri="{FF2B5EF4-FFF2-40B4-BE49-F238E27FC236}">
                <a16:creationId xmlns:a16="http://schemas.microsoft.com/office/drawing/2014/main" id="{A4AD503A-4EBF-4660-9931-2D9D8306C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33375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1">
                <a:solidFill>
                  <a:srgbClr val="D6B87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00" b="1">
                <a:solidFill>
                  <a:srgbClr val="D6B87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D6B878"/>
                </a:solidFill>
                <a:latin typeface="DejaVu Sans"/>
                <a:ea typeface="DejaVu Sans"/>
                <a:cs typeface="DejaVu Sans"/>
              </a:rPr>
              <a:t>SHC HALO BIM+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8BD007BA-D212-4E51-8E6D-E3FABD0F2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857250"/>
            <a:ext cx="10953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300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pPr>
            <a:r>
              <a:rPr sz="3300" b="0">
                <a:solidFill>
                  <a:srgbClr val="F3F0E9"/>
                </a:solidFill>
                <a:latin typeface="DejaVu Sans"/>
                <a:ea typeface="DejaVu Sans"/>
                <a:cs typeface="DejaVu Sans"/>
              </a:rPr>
              <a:t>The commercial rollout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921962B1-8598-4998-B828-40968BE91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286500"/>
            <a:ext cx="8096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9BAAB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9BAAB8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9BAAB8"/>
                </a:solidFill>
                <a:latin typeface="DejaVu Sans"/>
                <a:ea typeface="DejaVu Sans"/>
                <a:cs typeface="DejaVu Sans"/>
              </a:rPr>
              <a:t>19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54A90E23-249B-4473-8C89-B743D765F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57375"/>
            <a:ext cx="10668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0">
                <a:solidFill>
                  <a:srgbClr val="D6B87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250" b="0">
                <a:solidFill>
                  <a:srgbClr val="D6B878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D6B878"/>
                </a:solidFill>
                <a:latin typeface="DejaVu Sans"/>
                <a:ea typeface="DejaVu Sans"/>
                <a:cs typeface="DejaVu Sans"/>
              </a:rPr>
              <a:t>Several design partners before broad availability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9D9B6DB5-1551-4F6D-A472-409DF2C48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857500"/>
            <a:ext cx="105251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rPr>
              <a:t>Recruit three qualified developers as a proposed first cohort.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FE165D80-2DBD-4624-AD31-4ED8D4670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695700"/>
            <a:ext cx="105251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rPr>
              <a:t>Confirm the cost to serve each partner before fixing annual prices.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7BAFCBCC-4DC2-4010-8F3A-1F099E14A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533900"/>
            <a:ext cx="105251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rPr>
              <a:t>Publish measured pilot evidence with partner permission.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C64EA04D-BBFF-4141-AA11-13CB5AA39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372100"/>
            <a:ext cx="105251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rPr>
              <a:t>Expand by region when both software adoption and housing delivery milestones support it.</a:t>
            </a:r>
          </a:p>
        </p:txBody>
      </p:sp>
    </p:spTree>
    <p:extLst>
      <p:ext uri="{BB962C8B-B14F-4D97-AF65-F5344CB8AC3E}">
        <p14:creationId xmlns:p14="http://schemas.microsoft.com/office/powerpoint/2010/main" val="787813593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8152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0">
            <a:extLst xmlns:a="http://schemas.openxmlformats.org/drawingml/2006/main">
              <a:ext uri="{FF2B5EF4-FFF2-40B4-BE49-F238E27FC236}">
                <a16:creationId xmlns:a16="http://schemas.microsoft.com/office/drawing/2014/main" id="{3F7B7BEB-AE09-48B1-9D61-0B549C607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33375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1">
                <a:solidFill>
                  <a:srgbClr val="D6B87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00" b="1">
                <a:solidFill>
                  <a:srgbClr val="D6B87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D6B878"/>
                </a:solidFill>
                <a:latin typeface="DejaVu Sans"/>
                <a:ea typeface="DejaVu Sans"/>
                <a:cs typeface="DejaVu Sans"/>
              </a:rPr>
              <a:t>SHC HALO BIM+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015B3639-28EB-48C6-B079-BC3D2DC68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857250"/>
            <a:ext cx="10953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300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pPr>
            <a:r>
              <a:rPr sz="3300" b="0">
                <a:solidFill>
                  <a:srgbClr val="F3F0E9"/>
                </a:solidFill>
                <a:latin typeface="DejaVu Sans"/>
                <a:ea typeface="DejaVu Sans"/>
                <a:cs typeface="DejaVu Sans"/>
              </a:rPr>
              <a:t>The founding partner invitation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CF2AE4E0-A269-480C-8C8D-E0606E7FB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286500"/>
            <a:ext cx="8096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9BAAB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9BAAB8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9BAAB8"/>
                </a:solidFill>
                <a:latin typeface="DejaVu Sans"/>
                <a:ea typeface="DejaVu Sans"/>
                <a:cs typeface="DejaVu Sans"/>
              </a:rPr>
              <a:t>20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19A4BC68-134D-40D2-839F-9481EA927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57375"/>
            <a:ext cx="10668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0">
                <a:solidFill>
                  <a:srgbClr val="D6B87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250" b="0">
                <a:solidFill>
                  <a:srgbClr val="D6B878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D6B878"/>
                </a:solidFill>
                <a:latin typeface="DejaVu Sans"/>
                <a:ea typeface="DejaVu Sans"/>
                <a:cs typeface="DejaVu Sans"/>
              </a:rPr>
              <a:t>One developer. One project. A measurable result.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CD5ED50F-CE42-47CC-99E5-77CB63586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857500"/>
            <a:ext cx="105251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rPr>
              <a:t>Select a development project and the three workflows worth testing.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5E68BCD9-122C-4043-8559-7F1CA1329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695700"/>
            <a:ext cx="105251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rPr>
              <a:t>Agree the paid pilot scope and data responsibilities.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E99DA5B7-B504-4100-949B-3F857E63D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533900"/>
            <a:ext cx="105251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rPr>
              <a:t>Define an ACT regional housing opportunity under a separate project agreement.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218B8E77-AFF7-4FF4-AF83-26D376637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372100"/>
            <a:ext cx="105251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rPr>
              <a:t>Scale the partnership when the evidence supports it.</a:t>
            </a:r>
          </a:p>
        </p:txBody>
      </p:sp>
    </p:spTree>
    <p:extLst>
      <p:ext uri="{BB962C8B-B14F-4D97-AF65-F5344CB8AC3E}">
        <p14:creationId xmlns:p14="http://schemas.microsoft.com/office/powerpoint/2010/main" val="701403513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8152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0">
            <a:extLst xmlns:a="http://schemas.openxmlformats.org/drawingml/2006/main">
              <a:ext uri="{FF2B5EF4-FFF2-40B4-BE49-F238E27FC236}">
                <a16:creationId xmlns:a16="http://schemas.microsoft.com/office/drawing/2014/main" id="{27EF5ABB-EF76-435F-9751-DCD5FAB27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33375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1">
                <a:solidFill>
                  <a:srgbClr val="D6B87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00" b="1">
                <a:solidFill>
                  <a:srgbClr val="D6B87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D6B878"/>
                </a:solidFill>
                <a:latin typeface="DejaVu Sans"/>
                <a:ea typeface="DejaVu Sans"/>
                <a:cs typeface="DejaVu Sans"/>
              </a:rPr>
              <a:t>SHC HALO BIM+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A6A3B8D6-7000-4974-9471-8879838CE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857250"/>
            <a:ext cx="10953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300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pPr>
            <a:r>
              <a:rPr sz="3300" b="0">
                <a:solidFill>
                  <a:srgbClr val="F3F0E9"/>
                </a:solidFill>
                <a:latin typeface="DejaVu Sans"/>
                <a:ea typeface="DejaVu Sans"/>
                <a:cs typeface="DejaVu Sans"/>
              </a:rPr>
              <a:t>Brand system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0782F0DA-B81C-4AC9-A954-47163B4C4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286500"/>
            <a:ext cx="8096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9BAAB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9BAAB8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9BAAB8"/>
                </a:solidFill>
                <a:latin typeface="DejaVu Sans"/>
                <a:ea typeface="DejaVu Sans"/>
                <a:cs typeface="DejaVu Sans"/>
              </a:rPr>
              <a:t>21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BA2BF659-6C3F-43BD-8A1D-BF741647B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57375"/>
            <a:ext cx="10668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0">
                <a:solidFill>
                  <a:srgbClr val="D6B87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250" b="0">
                <a:solidFill>
                  <a:srgbClr val="D6B878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D6B878"/>
                </a:solidFill>
                <a:latin typeface="DejaVu Sans"/>
                <a:ea typeface="DejaVu Sans"/>
                <a:cs typeface="DejaVu Sans"/>
              </a:rPr>
              <a:t>SHC HALO BIM+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A99E69C6-FFB8-4AB2-B164-1BC4133F5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857500"/>
            <a:ext cx="105251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rPr>
              <a:t>Category: real estate development management infrastructure.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5CF4DD83-6B6D-4D67-B035-A7E601518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695700"/>
            <a:ext cx="105251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rPr>
              <a:t>Positioning: Development intelligence. Accountable execution.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265AECB6-CEE4-4C37-A7AE-FDAD9F1D4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533900"/>
            <a:ext cx="105251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rPr>
              <a:t>Palette: midnight navy, warm gold, soft paper and slate.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7708131C-6355-48E2-A967-68C4A6405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372100"/>
            <a:ext cx="105251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3F0E9"/>
                </a:solidFill>
                <a:latin typeface="DejaVu Sans"/>
                <a:ea typeface="DejaVu Sans"/>
                <a:cs typeface="DejaVu Sans"/>
              </a:rPr>
              <a:t>Voice: precise, commercially grounded and evidence-led. Use full product name first, then HALO BIM+.</a:t>
            </a:r>
          </a:p>
        </p:txBody>
      </p:sp>
    </p:spTree>
    <p:extLst>
      <p:ext uri="{BB962C8B-B14F-4D97-AF65-F5344CB8AC3E}">
        <p14:creationId xmlns:p14="http://schemas.microsoft.com/office/powerpoint/2010/main" val="31079684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2026-10-14T15:33:54.1630000Z</dcterms:created>
  <dcterms:modified xsi:type="dcterms:W3CDTF">2026-10-14T15:33:54.1630000Z</dcterms:modified>
</coreProperties>
</file>